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7234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399FF"/>
    <a:srgbClr val="0099FF"/>
    <a:srgbClr val="009900"/>
    <a:srgbClr val="008000"/>
    <a:srgbClr val="CCFFFF"/>
    <a:srgbClr val="FFCC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2538" y="24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6C00A8-F587-4EC7-A7D4-61776121D49F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70125" y="1216025"/>
            <a:ext cx="2317750" cy="3281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679950"/>
            <a:ext cx="5486400" cy="3827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360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2360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9D1472-C389-4A18-93AB-83A288B43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3350" y="4956175"/>
            <a:ext cx="16040100" cy="10541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3350" y="15903575"/>
            <a:ext cx="16040100" cy="731043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3D707-4EFB-4D44-AEC4-6D0C64E695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171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2BC0B-AE23-4A86-B3D8-11D8AD7160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679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5505113" y="1214438"/>
            <a:ext cx="4811712" cy="258333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9975" y="1214438"/>
            <a:ext cx="14282738" cy="258333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759F1-4764-4840-82BB-512D92113F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1067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554DE-7583-414B-B48A-9D126076C0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251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8913" y="7548563"/>
            <a:ext cx="18446750" cy="1259681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58913" y="20264438"/>
            <a:ext cx="18446750" cy="66230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2CF54-6442-4D8C-AB6A-F15D2E65B8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204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9975" y="7064375"/>
            <a:ext cx="9547225" cy="199834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769600" y="7064375"/>
            <a:ext cx="9547225" cy="199834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53B33-BA6A-44C2-B287-9FE1DA1B81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027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3200" y="1612900"/>
            <a:ext cx="18446750" cy="58515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3200" y="7423150"/>
            <a:ext cx="9047163" cy="36369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73200" y="11060113"/>
            <a:ext cx="9047163" cy="16268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826750" y="7423150"/>
            <a:ext cx="9093200" cy="36369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0826750" y="11060113"/>
            <a:ext cx="9093200" cy="16268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E78A4-A818-406C-A443-F346F043AF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863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F661C-6FF6-41A9-8420-128E3E7D78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6873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A0170-23B2-4B09-9B09-F85AEEF35A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748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3200" y="2019300"/>
            <a:ext cx="6897688" cy="70643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91613" y="4359275"/>
            <a:ext cx="10828337" cy="21518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73200" y="9083675"/>
            <a:ext cx="6897688" cy="1682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C6E45-94BD-401B-B478-6D62ECF8CF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082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3200" y="2019300"/>
            <a:ext cx="6897688" cy="70643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091613" y="4359275"/>
            <a:ext cx="10828337" cy="21518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73200" y="9083675"/>
            <a:ext cx="6897688" cy="1682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2A2BB-2E1B-42E2-BA42-7AF7C65E6A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361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9975" y="1214438"/>
            <a:ext cx="19246850" cy="504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8640" tIns="104320" rIns="208640" bIns="1043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975" y="7064375"/>
            <a:ext cx="19246850" cy="1998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8640" tIns="104320" rIns="208640" bIns="104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9975" y="27573288"/>
            <a:ext cx="4989513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8640" tIns="104320" rIns="208640" bIns="104320" numCol="1" anchor="t" anchorCtr="0" compatLnSpc="1">
            <a:prstTxWarp prst="textNoShape">
              <a:avLst/>
            </a:prstTxWarp>
          </a:bodyPr>
          <a:lstStyle>
            <a:lvl1pPr defTabSz="2085975" eaLnBrk="1" hangingPunct="1">
              <a:defRPr sz="3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7263" y="27573288"/>
            <a:ext cx="6772275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8640" tIns="104320" rIns="208640" bIns="104320" numCol="1" anchor="t" anchorCtr="0" compatLnSpc="1">
            <a:prstTxWarp prst="textNoShape">
              <a:avLst/>
            </a:prstTxWarp>
          </a:bodyPr>
          <a:lstStyle>
            <a:lvl1pPr algn="ctr" defTabSz="2085975" eaLnBrk="1" hangingPunct="1">
              <a:defRPr sz="3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7313" y="27573288"/>
            <a:ext cx="4989512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8640" tIns="104320" rIns="208640" bIns="104320" numCol="1" anchor="t" anchorCtr="0" compatLnSpc="1">
            <a:prstTxWarp prst="textNoShape">
              <a:avLst/>
            </a:prstTxWarp>
          </a:bodyPr>
          <a:lstStyle>
            <a:lvl1pPr algn="r" defTabSz="2085975" eaLnBrk="1" hangingPunct="1">
              <a:defRPr sz="3200"/>
            </a:lvl1pPr>
          </a:lstStyle>
          <a:p>
            <a:pPr>
              <a:defRPr/>
            </a:pPr>
            <a:fld id="{F0D732E6-8164-4BC5-AE10-9ED98C7DA5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5975" rtl="0" eaLnBrk="0" fontAlgn="base" hangingPunct="0">
        <a:spcBef>
          <a:spcPct val="0"/>
        </a:spcBef>
        <a:spcAft>
          <a:spcPct val="0"/>
        </a:spcAft>
        <a:defRPr sz="10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085975" rtl="0" eaLnBrk="0" fontAlgn="base" hangingPunct="0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panose="020B0604020202020204" pitchFamily="34" charset="0"/>
        </a:defRPr>
      </a:lvl2pPr>
      <a:lvl3pPr algn="ctr" defTabSz="2085975" rtl="0" eaLnBrk="0" fontAlgn="base" hangingPunct="0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panose="020B0604020202020204" pitchFamily="34" charset="0"/>
        </a:defRPr>
      </a:lvl3pPr>
      <a:lvl4pPr algn="ctr" defTabSz="2085975" rtl="0" eaLnBrk="0" fontAlgn="base" hangingPunct="0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panose="020B0604020202020204" pitchFamily="34" charset="0"/>
        </a:defRPr>
      </a:lvl4pPr>
      <a:lvl5pPr algn="ctr" defTabSz="2085975" rtl="0" eaLnBrk="0" fontAlgn="base" hangingPunct="0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panose="020B0604020202020204" pitchFamily="34" charset="0"/>
        </a:defRPr>
      </a:lvl5pPr>
      <a:lvl6pPr marL="457200" algn="ctr" defTabSz="2085975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panose="020B0604020202020204" pitchFamily="34" charset="0"/>
        </a:defRPr>
      </a:lvl6pPr>
      <a:lvl7pPr marL="914400" algn="ctr" defTabSz="2085975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panose="020B0604020202020204" pitchFamily="34" charset="0"/>
        </a:defRPr>
      </a:lvl7pPr>
      <a:lvl8pPr marL="1371600" algn="ctr" defTabSz="2085975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panose="020B0604020202020204" pitchFamily="34" charset="0"/>
        </a:defRPr>
      </a:lvl8pPr>
      <a:lvl9pPr marL="1828800" algn="ctr" defTabSz="2085975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782638" indent="-782638" algn="l" defTabSz="2085975" rtl="0" eaLnBrk="0" fontAlgn="base" hangingPunct="0">
        <a:spcBef>
          <a:spcPct val="20000"/>
        </a:spcBef>
        <a:spcAft>
          <a:spcPct val="0"/>
        </a:spcAft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95450" indent="-652463" algn="l" defTabSz="2085975" rtl="0" eaLnBrk="0" fontAlgn="base" hangingPunct="0">
        <a:spcBef>
          <a:spcPct val="20000"/>
        </a:spcBef>
        <a:spcAft>
          <a:spcPct val="0"/>
        </a:spcAft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08263" indent="-522288" algn="l" defTabSz="2085975" rtl="0" eaLnBrk="0" fontAlgn="base" hangingPunct="0">
        <a:spcBef>
          <a:spcPct val="20000"/>
        </a:spcBef>
        <a:spcAft>
          <a:spcPct val="0"/>
        </a:spcAft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3651250" indent="-520700" algn="l" defTabSz="2085975" rtl="0" eaLnBrk="0" fontAlgn="base" hangingPunct="0">
        <a:spcBef>
          <a:spcPct val="20000"/>
        </a:spcBef>
        <a:spcAft>
          <a:spcPct val="0"/>
        </a:spcAft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94238" indent="-520700" algn="l" defTabSz="2085975" rtl="0" eaLnBrk="0" fontAlgn="base" hangingPunct="0">
        <a:spcBef>
          <a:spcPct val="20000"/>
        </a:spcBef>
        <a:spcAft>
          <a:spcPct val="0"/>
        </a:spcAft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4663" y="152400"/>
            <a:ext cx="16921162" cy="2406650"/>
          </a:xfrm>
        </p:spPr>
        <p:txBody>
          <a:bodyPr anchor="ctr"/>
          <a:lstStyle/>
          <a:p>
            <a:pPr defTabSz="2138324" eaLnBrk="1" fontAlgn="auto" hangingPunct="1">
              <a:spcAft>
                <a:spcPts val="0"/>
              </a:spcAft>
              <a:defRPr/>
            </a:pPr>
            <a:r>
              <a:rPr lang="ru-RU" altLang="ru-RU" sz="24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IX Международный симпозиум по когерентному оптическому</a:t>
            </a:r>
            <a:br>
              <a:rPr lang="ru-RU" altLang="ru-RU" sz="24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ru-RU" altLang="ru-RU" sz="24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излучению полупроводниковых соединений и структур (КОИПСС-2023)</a:t>
            </a:r>
            <a:br>
              <a:rPr lang="en-US" altLang="ru-RU" sz="2000" b="1" i="1" dirty="0">
                <a:solidFill>
                  <a:srgbClr val="009900"/>
                </a:solidFill>
                <a:latin typeface="Bookman Old Style" panose="02050604050505020204" pitchFamily="18" charset="0"/>
              </a:rPr>
            </a:br>
            <a:r>
              <a:rPr lang="en-US" altLang="ru-RU" sz="1800" b="1" i="1" dirty="0">
                <a:solidFill>
                  <a:srgbClr val="009900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ru-RU" sz="1800" b="1" i="1" dirty="0">
                <a:solidFill>
                  <a:srgbClr val="009900"/>
                </a:solidFill>
                <a:latin typeface="Bookman Old Style" panose="02050604050505020204" pitchFamily="18" charset="0"/>
              </a:rPr>
              <a:t>«29» ноября 2023 года – «01» декабря 2023 года, Москва</a:t>
            </a:r>
            <a:r>
              <a:rPr lang="en-US" altLang="ru-RU" sz="1800" b="1" i="1" dirty="0">
                <a:solidFill>
                  <a:srgbClr val="009900"/>
                </a:solidFill>
                <a:latin typeface="Bookman Old Style" panose="02050604050505020204" pitchFamily="18" charset="0"/>
              </a:rPr>
              <a:t>, </a:t>
            </a:r>
            <a:r>
              <a:rPr lang="ru-RU" altLang="ru-RU" sz="1800" b="1" i="1" dirty="0">
                <a:solidFill>
                  <a:srgbClr val="009900"/>
                </a:solidFill>
                <a:latin typeface="Bookman Old Style" panose="02050604050505020204" pitchFamily="18" charset="0"/>
              </a:rPr>
              <a:t>Российская Федерация</a:t>
            </a:r>
            <a:br>
              <a:rPr lang="en-US" altLang="ru-RU" sz="2000" b="1" i="1" dirty="0">
                <a:latin typeface="Bookman Old Style" panose="02050604050505020204" pitchFamily="18" charset="0"/>
              </a:rPr>
            </a:br>
            <a:r>
              <a:rPr lang="ru-RU" altLang="ru-RU" sz="3000" b="1" i="1" dirty="0">
                <a:solidFill>
                  <a:srgbClr val="6600FF"/>
                </a:solidFill>
                <a:latin typeface="Bookman Old Style"/>
              </a:rPr>
              <a:t>CИНТЕЗ НАНОЧАСТИЦ ВИСМУТА МЕТОДОМ ЛАЗЕРНОЙ АБЛЯЦИИ В ЖИДКОСТИ</a:t>
            </a:r>
            <a:br>
              <a:rPr lang="en-US" altLang="ru-RU" sz="2000" b="1" i="1" dirty="0">
                <a:latin typeface="Bookman Old Style" panose="02050604050505020204" pitchFamily="18" charset="0"/>
              </a:rPr>
            </a:br>
            <a:r>
              <a:rPr lang="ru-RU" altLang="ru-RU" sz="1600" b="1" i="1" dirty="0">
                <a:latin typeface="Bookman Old Style"/>
              </a:rPr>
              <a:t>А.В. Рудый, А.А. </a:t>
            </a:r>
            <a:r>
              <a:rPr lang="ru-RU" altLang="ru-RU" sz="1600" b="1" i="1" dirty="0" err="1">
                <a:latin typeface="Bookman Old Style"/>
              </a:rPr>
              <a:t>Фроня</a:t>
            </a:r>
            <a:r>
              <a:rPr lang="ru-RU" altLang="ru-RU" sz="1600" b="1" i="1" dirty="0">
                <a:latin typeface="Bookman Old Style"/>
              </a:rPr>
              <a:t>, И.Н. </a:t>
            </a:r>
            <a:r>
              <a:rPr lang="ru-RU" altLang="ru-RU" sz="1600" b="1" i="1" dirty="0" err="1">
                <a:latin typeface="Bookman Old Style"/>
              </a:rPr>
              <a:t>Завестовская</a:t>
            </a:r>
            <a:br>
              <a:rPr lang="ru-RU" altLang="ru-RU" sz="1600" b="1" i="1" dirty="0">
                <a:latin typeface="Bookman Old Style"/>
              </a:rPr>
            </a:br>
            <a:r>
              <a:rPr lang="ru-RU" altLang="ru-RU" sz="1600" b="1" i="1" dirty="0">
                <a:latin typeface="Bookman Old Style"/>
              </a:rPr>
              <a:t>1 ФГАОУ ВО «Национальный исследовательский ядерный университет «МИФИ», Москва, Россия</a:t>
            </a:r>
            <a:br>
              <a:rPr lang="ru-RU" altLang="ru-RU" sz="1600" b="1" i="1" dirty="0">
                <a:latin typeface="Bookman Old Style"/>
              </a:rPr>
            </a:br>
            <a:r>
              <a:rPr lang="ru-RU" altLang="ru-RU" sz="1600" b="1" i="1" dirty="0">
                <a:latin typeface="Bookman Old Style"/>
              </a:rPr>
              <a:t>2 ФГБУН Физический институт им. П.Н. Лебедева РАН, Москва, Россия</a:t>
            </a:r>
            <a:br>
              <a:rPr lang="en-US" altLang="ru-RU" sz="1600" b="1" i="1" dirty="0">
                <a:latin typeface="Bookman Old Style"/>
              </a:rPr>
            </a:br>
            <a:r>
              <a:rPr lang="en-US" altLang="ru-RU" sz="1600" b="1" i="1" dirty="0">
                <a:latin typeface="Bookman Old Style"/>
              </a:rPr>
              <a:t>* e-mail: </a:t>
            </a:r>
            <a:r>
              <a:rPr lang="en-US" sz="1600" b="1" i="1" dirty="0">
                <a:latin typeface="Bookman Old Style"/>
              </a:rPr>
              <a:t>rudyialex1990@gmail.com</a:t>
            </a:r>
            <a:endParaRPr lang="ru-RU" altLang="ru-RU" sz="1600" b="1" i="1" dirty="0">
              <a:latin typeface="Bookman Old Style"/>
            </a:endParaRPr>
          </a:p>
        </p:txBody>
      </p:sp>
      <p:sp>
        <p:nvSpPr>
          <p:cNvPr id="3076" name="Rectangle 37"/>
          <p:cNvSpPr>
            <a:spLocks noChangeArrowheads="1"/>
          </p:cNvSpPr>
          <p:nvPr/>
        </p:nvSpPr>
        <p:spPr bwMode="auto">
          <a:xfrm>
            <a:off x="224292" y="3248292"/>
            <a:ext cx="10253663" cy="6120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666" tIns="32333" rIns="64666" bIns="32333" anchor="t"/>
          <a:lstStyle>
            <a:lvl1pPr defTabSz="2085975">
              <a:spcBef>
                <a:spcPct val="20000"/>
              </a:spcBef>
              <a:buChar char="•"/>
              <a:defRPr sz="7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42988" indent="-652463" defTabSz="2085975">
              <a:spcBef>
                <a:spcPct val="20000"/>
              </a:spcBef>
              <a:buChar char="–"/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085975" indent="-522288" defTabSz="2085975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30550" indent="-520700" defTabSz="2085975">
              <a:spcBef>
                <a:spcPct val="20000"/>
              </a:spcBef>
              <a:buChar char="–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173538" indent="-520700" defTabSz="2085975">
              <a:spcBef>
                <a:spcPct val="20000"/>
              </a:spcBef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630738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087938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545138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002338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None/>
            </a:pPr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В последние десятилетия интенсивно развиваются исследования наночастиц и их применение в биомедицине: разрабатываются методы и технологии производства, методы мониторинга, диагностики, изучения и стабилизации их свойств. Уникальные свойства наночастиц зависят от исходного материала, методов получения и обработки, а также от их формы и размера.</a:t>
            </a:r>
          </a:p>
          <a:p>
            <a:pPr algn="just" eaLnBrk="1" hangingPunct="1">
              <a:buNone/>
            </a:pPr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Интерес к наночастицам в биомедицине обусловлен рядом факторов. Наночастицы обладают высокой проникающей способностью, поэтому они способны проникать через биологические барьеры, включая клеточные мембраны и ядра клеток. Наночастицы часто обладают несколькими свойствами, которые можно использовать в диагностике и терапии. Возможность </a:t>
            </a:r>
            <a:r>
              <a:rPr lang="ru-RU" sz="2000" b="1" dirty="0" err="1">
                <a:solidFill>
                  <a:srgbClr val="000000"/>
                </a:solidFill>
                <a:latin typeface="Bookman Old Style"/>
                <a:cs typeface="Times New Roman"/>
              </a:rPr>
              <a:t>функционализировать</a:t>
            </a:r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 наночастицы и создавать сложные </a:t>
            </a:r>
            <a:r>
              <a:rPr lang="ru-RU" sz="2000" b="1" dirty="0" err="1">
                <a:solidFill>
                  <a:srgbClr val="000000"/>
                </a:solidFill>
                <a:latin typeface="Bookman Old Style"/>
                <a:cs typeface="Times New Roman"/>
              </a:rPr>
              <a:t>наноформулы</a:t>
            </a:r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 для адресной доставки, например, в опухоль.</a:t>
            </a:r>
          </a:p>
          <a:p>
            <a:pPr algn="just" eaLnBrk="1" hangingPunct="1">
              <a:buNone/>
            </a:pPr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Висмут (</a:t>
            </a:r>
            <a:r>
              <a:rPr lang="ru-RU" sz="2000" b="1" dirty="0" err="1">
                <a:solidFill>
                  <a:srgbClr val="000000"/>
                </a:solidFill>
                <a:latin typeface="Bookman Old Style"/>
                <a:cs typeface="Times New Roman"/>
              </a:rPr>
              <a:t>Bi</a:t>
            </a:r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) — один из потенциальных кандидатов на биомедицинские применения. Висмут и его соединения издавна используются в медицине, и на данный момент существует большое количество препаратов с антисептическими, заживляющими, вяжущими, обволакивающими, </a:t>
            </a:r>
            <a:r>
              <a:rPr lang="ru-RU" sz="2000" b="1" dirty="0" err="1">
                <a:solidFill>
                  <a:srgbClr val="000000"/>
                </a:solidFill>
                <a:latin typeface="Bookman Old Style"/>
                <a:cs typeface="Times New Roman"/>
              </a:rPr>
              <a:t>антацидными</a:t>
            </a:r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 и противосифилитическим свойствами. Однако свойства </a:t>
            </a:r>
            <a:r>
              <a:rPr lang="ru-RU" sz="2000" b="1" dirty="0" err="1">
                <a:solidFill>
                  <a:srgbClr val="000000"/>
                </a:solidFill>
                <a:latin typeface="Bookman Old Style"/>
                <a:cs typeface="Times New Roman"/>
              </a:rPr>
              <a:t>наноразмерного</a:t>
            </a:r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 висмута и его соединений изучены слабо. Вопросы получения наночастиц висмута, изучения их размеров и свойств, обобщения полученных данных для реализации в практических приложениях требуют детального изучения.</a:t>
            </a:r>
            <a:endParaRPr lang="en-US" sz="2000" b="1" dirty="0">
              <a:solidFill>
                <a:srgbClr val="000000"/>
              </a:solidFill>
              <a:latin typeface="Bookman Old Style"/>
              <a:cs typeface="Times New Roman"/>
            </a:endParaRPr>
          </a:p>
        </p:txBody>
      </p:sp>
      <p:sp>
        <p:nvSpPr>
          <p:cNvPr id="3077" name="Text Box 155"/>
          <p:cNvSpPr txBox="1">
            <a:spLocks noChangeArrowheads="1"/>
          </p:cNvSpPr>
          <p:nvPr/>
        </p:nvSpPr>
        <p:spPr bwMode="auto">
          <a:xfrm>
            <a:off x="11108406" y="16238743"/>
            <a:ext cx="9924048" cy="388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4666" tIns="32333" rIns="64666" bIns="32333" anchor="t">
            <a:spAutoFit/>
          </a:bodyPr>
          <a:lstStyle>
            <a:lvl1pPr defTabSz="2085975">
              <a:spcBef>
                <a:spcPct val="20000"/>
              </a:spcBef>
              <a:buChar char="•"/>
              <a:defRPr sz="7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23850" indent="-652463" defTabSz="2085975">
              <a:spcBef>
                <a:spcPct val="20000"/>
              </a:spcBef>
              <a:buChar char="–"/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46113" indent="-522288" defTabSz="2085975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69963" indent="-520700" defTabSz="2085975">
              <a:spcBef>
                <a:spcPct val="20000"/>
              </a:spcBef>
              <a:buChar char="–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293813" indent="-520700" defTabSz="2085975">
              <a:spcBef>
                <a:spcPct val="20000"/>
              </a:spcBef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751013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08213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665413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122613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None/>
            </a:pPr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Экспериментальная часть. Создание </a:t>
            </a:r>
            <a:r>
              <a:rPr lang="ru-RU" sz="2000" b="1" dirty="0" err="1">
                <a:solidFill>
                  <a:srgbClr val="000000"/>
                </a:solidFill>
                <a:latin typeface="Bookman Old Style"/>
                <a:cs typeface="Times New Roman"/>
              </a:rPr>
              <a:t>Bi</a:t>
            </a:r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 NP для биомедицинских применений планируется для дальнейших исследований и оценки применения. Существует большой интерес к созданию пористого Би. Исходная задача – синтез </a:t>
            </a:r>
            <a:r>
              <a:rPr lang="ru-RU" sz="2000" b="1" dirty="0" err="1">
                <a:solidFill>
                  <a:srgbClr val="000000"/>
                </a:solidFill>
                <a:latin typeface="Bookman Old Style"/>
                <a:cs typeface="Times New Roman"/>
              </a:rPr>
              <a:t>германата</a:t>
            </a:r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Bookman Old Style"/>
                <a:cs typeface="Times New Roman"/>
              </a:rPr>
              <a:t>Bi</a:t>
            </a:r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 (Bi4Ge3O12). Предполагается, что поры в этих частицах могут появиться вследствие растворения германия. Такие частицы обладают высоким потенциалом для транспортировки лекарств.</a:t>
            </a:r>
          </a:p>
          <a:p>
            <a:pPr algn="just">
              <a:buNone/>
            </a:pPr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Ведутся также синтез и анализ других </a:t>
            </a:r>
            <a:r>
              <a:rPr lang="ru-RU" sz="2000" b="1" dirty="0" err="1">
                <a:solidFill>
                  <a:srgbClr val="000000"/>
                </a:solidFill>
                <a:latin typeface="Bookman Old Style"/>
                <a:cs typeface="Times New Roman"/>
              </a:rPr>
              <a:t>висмутсодержащих</a:t>
            </a:r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 соединений, в том числе чистого висмута.</a:t>
            </a:r>
          </a:p>
          <a:p>
            <a:pPr algn="just">
              <a:buNone/>
            </a:pPr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Синтез частиц будет осуществляться методом лазерной абляции в жидкости с использованием лазерного комплекса </a:t>
            </a:r>
            <a:r>
              <a:rPr lang="ru-RU" sz="2000" b="1" dirty="0" err="1">
                <a:solidFill>
                  <a:srgbClr val="000000"/>
                </a:solidFill>
                <a:latin typeface="Bookman Old Style"/>
                <a:cs typeface="Times New Roman"/>
              </a:rPr>
              <a:t>SharpMark</a:t>
            </a:r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Bookman Old Style"/>
                <a:cs typeface="Times New Roman"/>
              </a:rPr>
              <a:t>Fiber</a:t>
            </a:r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 PRO 100F VAR (рис. 3).</a:t>
            </a:r>
            <a:endParaRPr lang="en-US" altLang="ru-RU" sz="2000" b="1" dirty="0">
              <a:solidFill>
                <a:srgbClr val="000000"/>
              </a:solidFill>
              <a:latin typeface="Bookman Old Style"/>
              <a:cs typeface="Times New Roman"/>
            </a:endParaRPr>
          </a:p>
        </p:txBody>
      </p:sp>
      <p:sp>
        <p:nvSpPr>
          <p:cNvPr id="3079" name="Line 368"/>
          <p:cNvSpPr>
            <a:spLocks noChangeShapeType="1"/>
          </p:cNvSpPr>
          <p:nvPr/>
        </p:nvSpPr>
        <p:spPr bwMode="auto">
          <a:xfrm>
            <a:off x="0" y="2700582"/>
            <a:ext cx="21386800" cy="0"/>
          </a:xfrm>
          <a:prstGeom prst="line">
            <a:avLst/>
          </a:prstGeom>
          <a:noFill/>
          <a:ln w="63500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403"/>
          <p:cNvSpPr>
            <a:spLocks noChangeShapeType="1"/>
          </p:cNvSpPr>
          <p:nvPr/>
        </p:nvSpPr>
        <p:spPr bwMode="auto">
          <a:xfrm rot="-5400000">
            <a:off x="-2522537" y="16184563"/>
            <a:ext cx="26739850" cy="0"/>
          </a:xfrm>
          <a:prstGeom prst="line">
            <a:avLst/>
          </a:prstGeom>
          <a:noFill/>
          <a:ln w="63500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37"/>
          <p:cNvSpPr>
            <a:spLocks noChangeArrowheads="1"/>
          </p:cNvSpPr>
          <p:nvPr/>
        </p:nvSpPr>
        <p:spPr bwMode="auto">
          <a:xfrm>
            <a:off x="224028" y="11227595"/>
            <a:ext cx="10253663" cy="8548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666" tIns="32333" rIns="64666" bIns="32333" anchor="t"/>
          <a:lstStyle>
            <a:lvl1pPr defTabSz="2085975">
              <a:spcBef>
                <a:spcPct val="20000"/>
              </a:spcBef>
              <a:buChar char="•"/>
              <a:defRPr sz="7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42988" indent="-652463" defTabSz="2085975">
              <a:spcBef>
                <a:spcPct val="20000"/>
              </a:spcBef>
              <a:buChar char="–"/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085975" indent="-522288" defTabSz="2085975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30550" indent="-520700" defTabSz="2085975">
              <a:spcBef>
                <a:spcPct val="20000"/>
              </a:spcBef>
              <a:buChar char="–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173538" indent="-520700" defTabSz="2085975">
              <a:spcBef>
                <a:spcPct val="20000"/>
              </a:spcBef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630738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087938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545138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002338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None/>
            </a:pPr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Биологическая роль висмута изучена слабо; ученые предполагают, что этот элемент индуцирует синтез низкомолекулярных белков, принимает участие в процессах окостенения, образует внутриклеточные включения в эпителии почечных канальцев. Современный уровень знаний не позволяет однозначно говорить о какой-либо физиологической роли висмута в организме человека. Остается вопрос, насколько это влияет на человека.</a:t>
            </a:r>
          </a:p>
          <a:p>
            <a:pPr algn="just" eaLnBrk="1" hangingPunct="1">
              <a:buNone/>
            </a:pPr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Висмут — тяжелый металл, но он лишь слегка токсичен для человека. Это связано с тем, что большинство солей висмута нерастворимы в воде и поэтому не усваиваются организмом. Растворимые соли висмута очень ядовиты, но их очень мало. При изучении фармакокинетики препаратов на основе висмута установлено, что за транспорт висмута к различным органам организма отвечают лейкоциты, которые разносят его по всему организму посредством тока крови и лимфы. В результате висмут может накапливаться в селезенке, органах выделения (почках, печени, кишечнике, слюнных железах) и центральной нервной системе. Следы этого элемента обнаруживаются в поте, слезах и грудном молоке. Висмут выводится из организма с мочой (80-85%) и калом (15-20%). Выведение с мочой указывает на уровень подвижности висмута в организме. Степень выделения висмута не должна опускаться ниже определенных цифр, так как тогда терапевтический эффект исчезает.</a:t>
            </a:r>
          </a:p>
          <a:p>
            <a:pPr algn="just" eaLnBrk="1" hangingPunct="1">
              <a:buNone/>
            </a:pPr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Общие запасы висмута оцениваются в 680 тысяч тонн. Мировое потребление висмута составляет 17–21 тыс. тонн в год. По оценкам и прогнозам потребления висмута и его соединений на период 2016–2024 гг. сделан вывод, что около 77% висмута используется в виде соединений и прогнозируется рост его производства (рис. 1).</a:t>
            </a:r>
            <a:endParaRPr lang="ru-RU" sz="2000" b="1" dirty="0">
              <a:solidFill>
                <a:srgbClr val="0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2" name="Прямоугольник 8"/>
          <p:cNvSpPr>
            <a:spLocks noChangeArrowheads="1"/>
          </p:cNvSpPr>
          <p:nvPr/>
        </p:nvSpPr>
        <p:spPr bwMode="auto">
          <a:xfrm>
            <a:off x="323850" y="23800374"/>
            <a:ext cx="102536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latin typeface="Bookman Old Style"/>
              </a:rPr>
              <a:t>Рис. 1. Мировое потребление висмута.</a:t>
            </a:r>
            <a:endParaRPr lang="en-US" altLang="ru-RU" sz="2000" b="1" dirty="0">
              <a:latin typeface="Bookman Old Style"/>
            </a:endParaRPr>
          </a:p>
        </p:txBody>
      </p:sp>
      <p:sp>
        <p:nvSpPr>
          <p:cNvPr id="3084" name="Прямоугольник 13"/>
          <p:cNvSpPr>
            <a:spLocks noChangeArrowheads="1"/>
          </p:cNvSpPr>
          <p:nvPr/>
        </p:nvSpPr>
        <p:spPr bwMode="auto">
          <a:xfrm>
            <a:off x="11158705" y="7147449"/>
            <a:ext cx="98234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latin typeface="Bookman Old Style"/>
              </a:rPr>
              <a:t>Рис. 2. Медицинские </a:t>
            </a:r>
            <a:r>
              <a:rPr lang="ru-RU" altLang="ru-RU" sz="2000" b="1" dirty="0" err="1">
                <a:latin typeface="Bookman Old Style"/>
              </a:rPr>
              <a:t>тераностические</a:t>
            </a:r>
            <a:r>
              <a:rPr lang="ru-RU" altLang="ru-RU" sz="2000" b="1" dirty="0">
                <a:latin typeface="Bookman Old Style"/>
              </a:rPr>
              <a:t> применения, описанные с использованием различных </a:t>
            </a:r>
            <a:r>
              <a:rPr lang="ru-RU" altLang="ru-RU" sz="2000" b="1" dirty="0" err="1">
                <a:latin typeface="Bookman Old Style"/>
              </a:rPr>
              <a:t>Bi</a:t>
            </a:r>
            <a:r>
              <a:rPr lang="ru-RU" altLang="ru-RU" sz="2000" b="1" dirty="0">
                <a:latin typeface="Bookman Old Style"/>
              </a:rPr>
              <a:t> NP.</a:t>
            </a:r>
            <a:r>
              <a:rPr lang="en-US" sz="2000" b="1" dirty="0">
                <a:latin typeface="Bookman Old Style"/>
              </a:rPr>
              <a:t>.</a:t>
            </a:r>
            <a:endParaRPr lang="en-US" altLang="ru-RU" sz="2000" b="1" dirty="0">
              <a:latin typeface="Bookman Old Style"/>
            </a:endParaRPr>
          </a:p>
        </p:txBody>
      </p:sp>
      <p:sp>
        <p:nvSpPr>
          <p:cNvPr id="3085" name="Прямоугольник 14"/>
          <p:cNvSpPr>
            <a:spLocks noChangeArrowheads="1"/>
          </p:cNvSpPr>
          <p:nvPr/>
        </p:nvSpPr>
        <p:spPr bwMode="auto">
          <a:xfrm>
            <a:off x="11023600" y="7887841"/>
            <a:ext cx="9929813" cy="778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sz="2000" b="1" dirty="0">
                <a:solidFill>
                  <a:srgbClr val="0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Одним из потенциальных кандидатов на биомедицинское применение является висмут. Это обусловлено рядом свойств: высокой стабильностью, большой площадью поверхности, сильным диамагнетизмом, высоким электрическим и </a:t>
            </a:r>
            <a:r>
              <a:rPr lang="ru-RU" sz="2000" b="1" dirty="0" err="1">
                <a:solidFill>
                  <a:srgbClr val="0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магнитосопротивлением</a:t>
            </a:r>
            <a:r>
              <a:rPr lang="ru-RU" sz="2000" b="1" dirty="0">
                <a:solidFill>
                  <a:srgbClr val="0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в магнитном поле, простотой </a:t>
            </a:r>
            <a:r>
              <a:rPr lang="ru-RU" sz="2000" b="1" dirty="0" err="1">
                <a:solidFill>
                  <a:srgbClr val="0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функционализации</a:t>
            </a:r>
            <a:r>
              <a:rPr lang="ru-RU" sz="2000" b="1" dirty="0">
                <a:solidFill>
                  <a:srgbClr val="0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, химической инертностью, малой токсичностью, высоким коэффициентом ослабления рентгеновского излучения, сильным поглощением в ближнем диапазоне. -Инфракрасный диапазон, высокая эффективность </a:t>
            </a:r>
            <a:r>
              <a:rPr lang="ru-RU" sz="2000" b="1" dirty="0" err="1">
                <a:solidFill>
                  <a:srgbClr val="0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фототермического</a:t>
            </a:r>
            <a:r>
              <a:rPr lang="ru-RU" sz="2000" b="1" dirty="0">
                <a:solidFill>
                  <a:srgbClr val="0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преобразования, благоприятная антибактериальная активность. Висмут и его соединения издавна используются в медицине, и на данный момент существует большое количество препаратов с антисептическими, заживляющими, вяжущими, обволакивающими, </a:t>
            </a:r>
            <a:r>
              <a:rPr lang="ru-RU" sz="2000" b="1" dirty="0" err="1">
                <a:solidFill>
                  <a:srgbClr val="0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антацидными</a:t>
            </a:r>
            <a:r>
              <a:rPr lang="ru-RU" sz="2000" b="1" dirty="0">
                <a:solidFill>
                  <a:srgbClr val="0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и противосифилитическим свойствами.</a:t>
            </a:r>
          </a:p>
          <a:p>
            <a:pPr algn="just"/>
            <a:r>
              <a:rPr lang="ru-RU" sz="2000" b="1" dirty="0">
                <a:solidFill>
                  <a:srgbClr val="0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Наночастицы оксида висмута (Bi2O3) и сульфида висмута (Bi2C3) широко изучались в области визуализации. Сделан вывод, что благодаря ряду свойств наночастицы висмута особенно привлекательны в качестве </a:t>
            </a:r>
            <a:r>
              <a:rPr lang="ru-RU" sz="2000" b="1" dirty="0" err="1">
                <a:solidFill>
                  <a:srgbClr val="0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рентгеноконтрастных</a:t>
            </a:r>
            <a:r>
              <a:rPr lang="ru-RU" sz="2000" b="1" dirty="0">
                <a:solidFill>
                  <a:srgbClr val="0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веществ. Наночастицы Bi2O3 можно использовать в качестве носителя, который доставляет лекарства в нужное место в организме, а затем сам высвобождает их, что также помогает лечить заболевания, поскольку они биосовместимы и пористы. Благодаря этим свойствам и высокому содержанию висмута наночастицы оксида висмута были протестированы для лечения рака.</a:t>
            </a:r>
          </a:p>
        </p:txBody>
      </p:sp>
      <p:sp>
        <p:nvSpPr>
          <p:cNvPr id="3086" name="Прямоугольник 96"/>
          <p:cNvSpPr>
            <a:spLocks noChangeArrowheads="1"/>
          </p:cNvSpPr>
          <p:nvPr/>
        </p:nvSpPr>
        <p:spPr bwMode="auto">
          <a:xfrm>
            <a:off x="11137238" y="25875388"/>
            <a:ext cx="9929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latin typeface="Bookman Old Style" panose="02050604050505020204" pitchFamily="18" charset="0"/>
              </a:rPr>
              <a:t>Рис. 3. Лазерный комплекс</a:t>
            </a:r>
          </a:p>
        </p:txBody>
      </p:sp>
      <p:sp>
        <p:nvSpPr>
          <p:cNvPr id="3087" name="Text Box 10"/>
          <p:cNvSpPr txBox="1">
            <a:spLocks noChangeArrowheads="1"/>
          </p:cNvSpPr>
          <p:nvPr/>
        </p:nvSpPr>
        <p:spPr bwMode="auto">
          <a:xfrm>
            <a:off x="4206875" y="2855913"/>
            <a:ext cx="2166938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666" tIns="32333" rIns="64666" bIns="32333">
            <a:spAutoFit/>
          </a:bodyPr>
          <a:lstStyle>
            <a:lvl1pPr defTabSz="2085975">
              <a:spcBef>
                <a:spcPct val="20000"/>
              </a:spcBef>
              <a:buChar char="•"/>
              <a:defRPr sz="7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23850" indent="-652463" defTabSz="2085975">
              <a:spcBef>
                <a:spcPct val="20000"/>
              </a:spcBef>
              <a:buChar char="–"/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46113" indent="-522288" defTabSz="2085975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69963" indent="-520700" defTabSz="2085975">
              <a:spcBef>
                <a:spcPct val="20000"/>
              </a:spcBef>
              <a:buChar char="–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293813" indent="-520700" defTabSz="2085975">
              <a:spcBef>
                <a:spcPct val="20000"/>
              </a:spcBef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751013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08213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665413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122613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300" b="1" i="1" dirty="0">
                <a:solidFill>
                  <a:srgbClr val="FF3300"/>
                </a:solidFill>
                <a:latin typeface="Bookman Old Style" panose="02050604050505020204" pitchFamily="18" charset="0"/>
              </a:rPr>
              <a:t>Введение</a:t>
            </a:r>
          </a:p>
        </p:txBody>
      </p:sp>
      <p:sp>
        <p:nvSpPr>
          <p:cNvPr id="3088" name="Text Box 10"/>
          <p:cNvSpPr txBox="1">
            <a:spLocks noChangeArrowheads="1"/>
          </p:cNvSpPr>
          <p:nvPr/>
        </p:nvSpPr>
        <p:spPr bwMode="auto">
          <a:xfrm>
            <a:off x="11126788" y="15812079"/>
            <a:ext cx="9826625" cy="419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666" tIns="32333" rIns="64666" bIns="32333" anchor="t">
            <a:spAutoFit/>
          </a:bodyPr>
          <a:lstStyle>
            <a:lvl1pPr defTabSz="2085975">
              <a:spcBef>
                <a:spcPct val="20000"/>
              </a:spcBef>
              <a:buChar char="•"/>
              <a:defRPr sz="7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23850" indent="-652463" defTabSz="2085975">
              <a:spcBef>
                <a:spcPct val="20000"/>
              </a:spcBef>
              <a:buChar char="–"/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46113" indent="-522288" defTabSz="2085975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69963" indent="-520700" defTabSz="2085975">
              <a:spcBef>
                <a:spcPct val="20000"/>
              </a:spcBef>
              <a:buChar char="–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293813" indent="-520700" defTabSz="2085975">
              <a:spcBef>
                <a:spcPct val="20000"/>
              </a:spcBef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751013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08213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665413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122613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sz="2300" b="1" i="1" dirty="0">
                <a:solidFill>
                  <a:srgbClr val="FF3300"/>
                </a:solidFill>
                <a:latin typeface="Bookman Old Style" panose="02050604050505020204" pitchFamily="18" charset="0"/>
              </a:rPr>
              <a:t>Экспериментальная часть</a:t>
            </a:r>
          </a:p>
        </p:txBody>
      </p:sp>
      <p:sp>
        <p:nvSpPr>
          <p:cNvPr id="3090" name="Text Box 4"/>
          <p:cNvSpPr txBox="1">
            <a:spLocks noChangeArrowheads="1"/>
          </p:cNvSpPr>
          <p:nvPr/>
        </p:nvSpPr>
        <p:spPr bwMode="auto">
          <a:xfrm>
            <a:off x="323850" y="24533025"/>
            <a:ext cx="10253663" cy="419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666" tIns="32333" rIns="64666" bIns="32333" anchor="t">
            <a:spAutoFit/>
          </a:bodyPr>
          <a:lstStyle>
            <a:lvl1pPr defTabSz="2085975">
              <a:spcBef>
                <a:spcPct val="20000"/>
              </a:spcBef>
              <a:buChar char="•"/>
              <a:defRPr sz="7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23850" indent="-652463" defTabSz="2085975">
              <a:spcBef>
                <a:spcPct val="20000"/>
              </a:spcBef>
              <a:buChar char="–"/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46113" indent="-522288" defTabSz="2085975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69963" indent="-520700" defTabSz="2085975">
              <a:spcBef>
                <a:spcPct val="20000"/>
              </a:spcBef>
              <a:buChar char="–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293813" indent="-520700" defTabSz="2085975">
              <a:spcBef>
                <a:spcPct val="20000"/>
              </a:spcBef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751013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08213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665413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122613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sz="2300" b="1" i="1" dirty="0">
                <a:solidFill>
                  <a:srgbClr val="FF3300"/>
                </a:solidFill>
                <a:latin typeface="Bookman Old Style" panose="02050604050505020204" pitchFamily="18" charset="0"/>
              </a:rPr>
              <a:t>Перспективы использования висмута</a:t>
            </a:r>
          </a:p>
        </p:txBody>
      </p:sp>
      <p:sp>
        <p:nvSpPr>
          <p:cNvPr id="3091" name="Прямоугольник 14"/>
          <p:cNvSpPr>
            <a:spLocks noChangeArrowheads="1"/>
          </p:cNvSpPr>
          <p:nvPr/>
        </p:nvSpPr>
        <p:spPr bwMode="auto">
          <a:xfrm>
            <a:off x="218460" y="24979758"/>
            <a:ext cx="1025366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342900" indent="-342900"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eaLnBrk="1" hangingPunct="1"/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Наночастицы висмута в последние годы вызывают все больший интерес в исследовательских кругах, о чем свидетельствуют недавние публикации препаратов на основе этих частиц. Разработка таких препаратов для диагностики и лечения рака важна. Повышение чувствительности опухолевых клеток к фототерапии остается основной клинической целью лечения радиационно-резистентных опухолей и ограничения доз, получаемых здоровыми органами, расположенными вблизи опухолей. На рис. 2 схематически показаны </a:t>
            </a:r>
            <a:r>
              <a:rPr lang="ru-RU" sz="2000" b="1" dirty="0" err="1">
                <a:solidFill>
                  <a:srgbClr val="000000"/>
                </a:solidFill>
                <a:latin typeface="Bookman Old Style"/>
                <a:cs typeface="Times New Roman"/>
              </a:rPr>
              <a:t>тераностические</a:t>
            </a:r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 свойства НЧ </a:t>
            </a:r>
            <a:r>
              <a:rPr lang="ru-RU" sz="2000" b="1" dirty="0" err="1">
                <a:solidFill>
                  <a:srgbClr val="000000"/>
                </a:solidFill>
                <a:latin typeface="Bookman Old Style"/>
                <a:cs typeface="Times New Roman"/>
              </a:rPr>
              <a:t>Bi</a:t>
            </a:r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.</a:t>
            </a:r>
            <a:endParaRPr lang="en-US" altLang="ru-RU" sz="2000" b="1" dirty="0">
              <a:solidFill>
                <a:srgbClr val="0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9A0D9ED6-17A3-DC8F-9ABE-63A6AEFF9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178" y="10807752"/>
            <a:ext cx="3830331" cy="419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4666" tIns="32333" rIns="64666" bIns="32333" anchor="t">
            <a:spAutoFit/>
          </a:bodyPr>
          <a:lstStyle>
            <a:lvl1pPr defTabSz="2085975">
              <a:spcBef>
                <a:spcPct val="20000"/>
              </a:spcBef>
              <a:buChar char="•"/>
              <a:defRPr sz="7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23850" indent="-652463" defTabSz="2085975">
              <a:spcBef>
                <a:spcPct val="20000"/>
              </a:spcBef>
              <a:buChar char="–"/>
              <a:defRPr sz="6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46113" indent="-522288" defTabSz="2085975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69963" indent="-520700" defTabSz="2085975">
              <a:spcBef>
                <a:spcPct val="20000"/>
              </a:spcBef>
              <a:buChar char="–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293813" indent="-520700" defTabSz="2085975">
              <a:spcBef>
                <a:spcPct val="20000"/>
              </a:spcBef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751013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08213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665413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122613" indent="-5207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sz="2300" b="1" i="1" dirty="0">
                <a:solidFill>
                  <a:srgbClr val="FF3300"/>
                </a:solidFill>
                <a:latin typeface="Bookman Old Style" panose="02050604050505020204" pitchFamily="18" charset="0"/>
              </a:rPr>
              <a:t>Теоретическая часть</a:t>
            </a:r>
          </a:p>
        </p:txBody>
      </p:sp>
      <p:pic>
        <p:nvPicPr>
          <p:cNvPr id="3" name="Рисунок 2" descr="Изображение выглядит как текст, снимок экрана, программное обеспечение&#10;&#10;Автоматически созданное описание">
            <a:extLst>
              <a:ext uri="{FF2B5EF4-FFF2-40B4-BE49-F238E27FC236}">
                <a16:creationId xmlns:a16="http://schemas.microsoft.com/office/drawing/2014/main" id="{58C6433B-9EB8-72AD-24C3-3AEAEBF0F6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769" y="19751659"/>
            <a:ext cx="5595047" cy="3907182"/>
          </a:xfrm>
          <a:prstGeom prst="rect">
            <a:avLst/>
          </a:prstGeom>
        </p:spPr>
      </p:pic>
      <p:pic>
        <p:nvPicPr>
          <p:cNvPr id="4" name="Рисунок 3" descr="Изображение выглядит как круг, диаграмма, снимок экрана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631ACFCF-9604-1699-F472-98B3138967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68731" y="3159785"/>
            <a:ext cx="5666826" cy="4174564"/>
          </a:xfrm>
          <a:prstGeom prst="rect">
            <a:avLst/>
          </a:prstGeom>
        </p:spPr>
      </p:pic>
      <p:pic>
        <p:nvPicPr>
          <p:cNvPr id="5" name="Рисунок 4" descr="Описание: C:\Users\Alexandr\Desktop\Новая папка (4)\Без имени-1.jpg">
            <a:extLst>
              <a:ext uri="{FF2B5EF4-FFF2-40B4-BE49-F238E27FC236}">
                <a16:creationId xmlns:a16="http://schemas.microsoft.com/office/drawing/2014/main" id="{33EF8BF7-F1E9-C231-96D0-BF46CB669D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39861" y="19335921"/>
            <a:ext cx="6099170" cy="64019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F88F49-5A04-F69C-38A2-2058EEF27B6B}"/>
              </a:ext>
            </a:extLst>
          </p:cNvPr>
          <p:cNvSpPr txBox="1"/>
          <p:nvPr/>
        </p:nvSpPr>
        <p:spPr>
          <a:xfrm>
            <a:off x="11158705" y="26275498"/>
            <a:ext cx="9920202" cy="22268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Наночастицы висмута обладают рядом свойств для потенциального использования в качестве </a:t>
            </a:r>
            <a:r>
              <a:rPr lang="ru-RU" sz="2000" b="1" dirty="0" err="1">
                <a:solidFill>
                  <a:srgbClr val="000000"/>
                </a:solidFill>
                <a:latin typeface="Bookman Old Style"/>
                <a:cs typeface="Times New Roman"/>
              </a:rPr>
              <a:t>тераностического</a:t>
            </a:r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 препарата. Это позволяет авторам публикации целенаправленно продолжать исследования по синтезу, </a:t>
            </a:r>
            <a:r>
              <a:rPr lang="ru-RU" sz="2000" b="1" dirty="0" err="1">
                <a:solidFill>
                  <a:srgbClr val="000000"/>
                </a:solidFill>
                <a:latin typeface="Bookman Old Style"/>
                <a:cs typeface="Times New Roman"/>
              </a:rPr>
              <a:t>функционализации</a:t>
            </a:r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 и использованию наноструктур висмута в биомедицинских исследованиях.</a:t>
            </a:r>
          </a:p>
          <a:p>
            <a:r>
              <a:rPr lang="ru-RU" sz="2000" b="1" dirty="0">
                <a:solidFill>
                  <a:srgbClr val="000000"/>
                </a:solidFill>
                <a:latin typeface="Bookman Old Style"/>
                <a:cs typeface="Times New Roman"/>
              </a:rPr>
              <a:t>Работа выполнена при финансовой поддержке Минобрнауки России по договору № 075-15-2021-1347.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9937A677-5467-45DB-9015-4140A5CB9E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386596"/>
            <a:ext cx="2020052" cy="201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5B3A941-7626-4247-9B71-31383E5352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17359" y="532790"/>
            <a:ext cx="1850972" cy="17085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0859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4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0859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4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985</Words>
  <Application>Microsoft Office PowerPoint</Application>
  <PresentationFormat>Произвольный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Times New Roman</vt:lpstr>
      <vt:lpstr>Оформление по умолчанию</vt:lpstr>
      <vt:lpstr>IX Международный симпозиум по когерентному оптическому излучению полупроводниковых соединений и структур (КОИПСС-2023)  «29» ноября 2023 года – «01» декабря 2023 года, Москва, Российская Федерация CИНТЕЗ НАНОЧАСТИЦ ВИСМУТА МЕТОДОМ ЛАЗЕРНОЙ АБЛЯЦИИ В ЖИДКОСТИ А.В. Рудый, А.А. Фроня, И.Н. Завестовская 1 ФГАОУ ВО «Национальный исследовательский ядерный университет «МИФИ», Москва, Россия 2 ФГБУН Физический институт им. П.Н. Лебедева РАН, Москва, Россия * e-mail: rudyialex1990@gmail.com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Синтез наночастиц висмута методом лазерной абляции в жидкости</dc:title>
  <dc:creator>Настенчик</dc:creator>
  <cp:lastModifiedBy>lcuser</cp:lastModifiedBy>
  <cp:revision>21</cp:revision>
  <dcterms:created xsi:type="dcterms:W3CDTF">2009-03-16T20:57:52Z</dcterms:created>
  <dcterms:modified xsi:type="dcterms:W3CDTF">2023-11-29T09:47:16Z</dcterms:modified>
</cp:coreProperties>
</file>