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81" r:id="rId5"/>
    <p:sldId id="274" r:id="rId6"/>
    <p:sldId id="276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5367" autoAdjust="0"/>
  </p:normalViewPr>
  <p:slideViewPr>
    <p:cSldViewPr snapToGrid="0">
      <p:cViewPr varScale="1">
        <p:scale>
          <a:sx n="65" d="100"/>
          <a:sy n="65" d="100"/>
        </p:scale>
        <p:origin x="145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3947B-1B2B-4D21-9DD0-DE075644A39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04A2-B9D4-4DF2-B0C0-94592C5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1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2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youtu.be/xsCUsjsBI1w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e.co.at/publications/ultraviolet-air-disinfection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134" y="1606731"/>
            <a:ext cx="10593978" cy="1502229"/>
          </a:xfrm>
        </p:spPr>
        <p:txBody>
          <a:bodyPr>
            <a:noAutofit/>
          </a:bodyPr>
          <a:lstStyle/>
          <a:p>
            <a:r>
              <a:rPr lang="ru-RU" sz="4000" b="1" dirty="0"/>
              <a:t>УЛЬТРАФИОЛЕТОВАЯ </a:t>
            </a:r>
            <a:r>
              <a:rPr lang="ru-RU" sz="4000" b="1" dirty="0" smtClean="0"/>
              <a:t>СВЕТОДИОДНАЯ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ЗАЩИТНАЯ </a:t>
            </a:r>
            <a:r>
              <a:rPr lang="ru-RU" sz="4000" b="1" dirty="0"/>
              <a:t>МАСКА</a:t>
            </a:r>
            <a:endParaRPr lang="en-US" sz="40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599" y="3886199"/>
            <a:ext cx="10189029" cy="2018211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effectLst/>
              </a:rPr>
              <a:t>С. Лишик</a:t>
            </a:r>
            <a:r>
              <a:rPr lang="ru-RU" b="1" baseline="30000" dirty="0">
                <a:effectLst/>
              </a:rPr>
              <a:t>1</a:t>
            </a:r>
            <a:r>
              <a:rPr lang="ru-RU" b="1" dirty="0">
                <a:effectLst/>
              </a:rPr>
              <a:t>, Ю. Трофимов</a:t>
            </a:r>
            <a:r>
              <a:rPr lang="ru-RU" b="1" baseline="30000" dirty="0">
                <a:effectLst/>
              </a:rPr>
              <a:t>1</a:t>
            </a:r>
            <a:r>
              <a:rPr lang="ru-RU" b="1" dirty="0">
                <a:effectLst/>
              </a:rPr>
              <a:t>, С. Губкин</a:t>
            </a:r>
            <a:r>
              <a:rPr lang="ru-RU" b="1" baseline="30000" dirty="0">
                <a:effectLst/>
              </a:rPr>
              <a:t>2</a:t>
            </a:r>
            <a:endParaRPr lang="en-US" dirty="0">
              <a:effectLst/>
            </a:endParaRPr>
          </a:p>
          <a:p>
            <a:r>
              <a:rPr lang="ru-RU" b="1" dirty="0">
                <a:effectLst/>
              </a:rPr>
              <a:t> </a:t>
            </a:r>
            <a:endParaRPr lang="en-US" dirty="0">
              <a:effectLst/>
            </a:endParaRPr>
          </a:p>
          <a:p>
            <a:r>
              <a:rPr lang="ru-RU" i="1" baseline="30000" dirty="0">
                <a:effectLst/>
              </a:rPr>
              <a:t>1</a:t>
            </a:r>
            <a:r>
              <a:rPr lang="ru-RU" dirty="0">
                <a:effectLst/>
              </a:rPr>
              <a:t> </a:t>
            </a:r>
            <a:r>
              <a:rPr lang="ru-RU" i="1" dirty="0">
                <a:effectLst/>
              </a:rPr>
              <a:t>Центр светодиодных и оптоэлектронных технологий НАН Беларуси, Минск, Беларусь, </a:t>
            </a:r>
            <a:r>
              <a:rPr lang="en-US" i="1" dirty="0">
                <a:effectLst/>
              </a:rPr>
              <a:t>sergey</a:t>
            </a:r>
            <a:r>
              <a:rPr lang="ru-RU" i="1" dirty="0">
                <a:effectLst/>
              </a:rPr>
              <a:t>.</a:t>
            </a:r>
            <a:r>
              <a:rPr lang="en-US" i="1" dirty="0">
                <a:effectLst/>
              </a:rPr>
              <a:t>lishik</a:t>
            </a:r>
            <a:r>
              <a:rPr lang="ru-RU" i="1" dirty="0">
                <a:effectLst/>
              </a:rPr>
              <a:t>@</a:t>
            </a:r>
            <a:r>
              <a:rPr lang="en-US" i="1" dirty="0">
                <a:effectLst/>
              </a:rPr>
              <a:t>gmail</a:t>
            </a:r>
            <a:r>
              <a:rPr lang="ru-RU" i="1" dirty="0">
                <a:effectLst/>
              </a:rPr>
              <a:t>.</a:t>
            </a:r>
            <a:r>
              <a:rPr lang="en-US" i="1" dirty="0">
                <a:effectLst/>
              </a:rPr>
              <a:t>com</a:t>
            </a:r>
            <a:r>
              <a:rPr lang="ru-RU" i="1" dirty="0">
                <a:effectLst/>
              </a:rPr>
              <a:t>, +375447646619</a:t>
            </a:r>
            <a:endParaRPr lang="en-US" dirty="0">
              <a:effectLst/>
            </a:endParaRPr>
          </a:p>
          <a:p>
            <a:r>
              <a:rPr lang="ru-RU" i="1" baseline="30000" dirty="0">
                <a:effectLst/>
              </a:rPr>
              <a:t>2</a:t>
            </a:r>
            <a:r>
              <a:rPr lang="ru-RU" dirty="0">
                <a:effectLst/>
              </a:rPr>
              <a:t> </a:t>
            </a:r>
            <a:r>
              <a:rPr lang="ru-RU" i="1" dirty="0">
                <a:effectLst/>
              </a:rPr>
              <a:t>Институт физиологии НАН Беларуси, Минск, Беларусь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263149" y="1337047"/>
            <a:ext cx="6090651" cy="4667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1413" y="271052"/>
            <a:ext cx="9905998" cy="92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Светодиодная защитная маска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45" y="1337047"/>
            <a:ext cx="3298765" cy="5284979"/>
          </a:xfrm>
          <a:prstGeom prst="rect">
            <a:avLst/>
          </a:prstGeom>
        </p:spPr>
      </p:pic>
      <p:pic>
        <p:nvPicPr>
          <p:cNvPr id="7" name="Рисунок 6" descr="Приложения в Google Play – YouTub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344" r="4097" b="15564"/>
          <a:stretch/>
        </p:blipFill>
        <p:spPr bwMode="auto">
          <a:xfrm>
            <a:off x="5218905" y="6216043"/>
            <a:ext cx="501650" cy="361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84519" y="6208026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5"/>
              </a:rPr>
              <a:t>https://youtu.be/xsCUsjsBI1w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3149" y="1337047"/>
            <a:ext cx="5567090" cy="4667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9383" y="4257454"/>
            <a:ext cx="234070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1. Корпус;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2. </a:t>
            </a:r>
            <a:r>
              <a:rPr lang="en-US" sz="1400" dirty="0" smtClean="0">
                <a:solidFill>
                  <a:schemeClr val="bg1"/>
                </a:solidFill>
              </a:rPr>
              <a:t>USB Type-C </a:t>
            </a:r>
            <a:r>
              <a:rPr lang="ru-RU" sz="1400" dirty="0" smtClean="0">
                <a:solidFill>
                  <a:schemeClr val="bg1"/>
                </a:solidFill>
              </a:rPr>
              <a:t>разъем;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3. Кнопка управления;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4. Держатель сменного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фильтра;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5. Ремешки крепления;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6. </a:t>
            </a:r>
            <a:r>
              <a:rPr lang="en-US" sz="1400" dirty="0" smtClean="0">
                <a:solidFill>
                  <a:schemeClr val="bg1"/>
                </a:solidFill>
              </a:rPr>
              <a:t>Power-bank.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424" y="36755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30427" y="3170031"/>
            <a:ext cx="787383" cy="5554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46328" y="35747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608353" y="3334798"/>
            <a:ext cx="440392" cy="3069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625" y="6042801"/>
            <a:ext cx="2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133772" y="6114889"/>
            <a:ext cx="473028" cy="1011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3963" y="28440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836869" y="2665297"/>
            <a:ext cx="614465" cy="2873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0882" y="31700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3441371" y="3060226"/>
            <a:ext cx="444743" cy="274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31876" y="37620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893901" y="3522118"/>
            <a:ext cx="440392" cy="3069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31" y="1189373"/>
            <a:ext cx="3405330" cy="25577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670" y="2024864"/>
            <a:ext cx="3265715" cy="3678280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/>
              </a:rPr>
              <a:t>Эффективность</a:t>
            </a:r>
          </a:p>
          <a:p>
            <a:r>
              <a:rPr lang="ru-RU" sz="1800" dirty="0" smtClean="0">
                <a:effectLst/>
              </a:rPr>
              <a:t>Производительность</a:t>
            </a:r>
          </a:p>
          <a:p>
            <a:r>
              <a:rPr lang="ru-RU" sz="1800" dirty="0" smtClean="0">
                <a:effectLst/>
              </a:rPr>
              <a:t>Безопасность</a:t>
            </a:r>
          </a:p>
          <a:p>
            <a:r>
              <a:rPr lang="ru-RU" sz="1800" dirty="0" smtClean="0">
                <a:effectLst/>
              </a:rPr>
              <a:t>Низкое сопротивление вдоху/выдоху</a:t>
            </a:r>
          </a:p>
          <a:p>
            <a:r>
              <a:rPr lang="ru-RU" sz="1800" dirty="0" smtClean="0">
                <a:effectLst/>
              </a:rPr>
              <a:t>Компактные размеры </a:t>
            </a:r>
            <a:r>
              <a:rPr lang="ru-RU" sz="1800" dirty="0">
                <a:effectLst/>
              </a:rPr>
              <a:t>(</a:t>
            </a:r>
            <a:r>
              <a:rPr lang="ru-RU" sz="1800" dirty="0" smtClean="0">
                <a:effectLst/>
              </a:rPr>
              <a:t>41×38×19</a:t>
            </a:r>
            <a:r>
              <a:rPr lang="en-US" sz="1800" dirty="0">
                <a:effectLst/>
              </a:rPr>
              <a:t> </a:t>
            </a:r>
            <a:r>
              <a:rPr lang="ru-RU" sz="1800" dirty="0">
                <a:effectLst/>
              </a:rPr>
              <a:t>мм</a:t>
            </a:r>
            <a:r>
              <a:rPr lang="ru-RU" sz="1800" baseline="30000" dirty="0">
                <a:effectLst/>
              </a:rPr>
              <a:t>3</a:t>
            </a:r>
            <a:r>
              <a:rPr lang="ru-RU" sz="1800" dirty="0">
                <a:effectLst/>
              </a:rPr>
              <a:t>)</a:t>
            </a:r>
            <a:endParaRPr lang="en-US" sz="1800" dirty="0" smtClean="0">
              <a:effectLst/>
            </a:endParaRPr>
          </a:p>
          <a:p>
            <a:r>
              <a:rPr lang="ru-RU" sz="1800" dirty="0" smtClean="0">
                <a:effectLst/>
              </a:rPr>
              <a:t>Небольшой вес </a:t>
            </a:r>
            <a:r>
              <a:rPr lang="en-US" sz="1800" dirty="0" smtClean="0">
                <a:effectLst/>
              </a:rPr>
              <a:t>~</a:t>
            </a:r>
            <a:r>
              <a:rPr lang="ru-RU" sz="1800" dirty="0" smtClean="0">
                <a:effectLst/>
              </a:rPr>
              <a:t>15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г.</a:t>
            </a:r>
          </a:p>
          <a:p>
            <a:r>
              <a:rPr lang="ru-RU" sz="1800" dirty="0" smtClean="0">
                <a:effectLst/>
              </a:rPr>
              <a:t>Механическая прочность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03713" y="3585673"/>
            <a:ext cx="2589166" cy="3405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41413" y="0"/>
            <a:ext cx="9905998" cy="119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УФ рециркулятор</a:t>
            </a:r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62219" y="5725696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УФ рециркулятор</a:t>
            </a:r>
            <a:endParaRPr lang="en-US" b="1" dirty="0"/>
          </a:p>
        </p:txBody>
      </p:sp>
      <p:sp>
        <p:nvSpPr>
          <p:cNvPr id="8" name="Стрелка вниз 7"/>
          <p:cNvSpPr/>
          <p:nvPr/>
        </p:nvSpPr>
        <p:spPr>
          <a:xfrm rot="6423907">
            <a:off x="3387823" y="1858110"/>
            <a:ext cx="364258" cy="2799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низ 8"/>
          <p:cNvSpPr/>
          <p:nvPr/>
        </p:nvSpPr>
        <p:spPr>
          <a:xfrm rot="3991260">
            <a:off x="3732143" y="3654189"/>
            <a:ext cx="371239" cy="2114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4120" y="2024864"/>
            <a:ext cx="3678280" cy="3678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 rot="21404870">
            <a:off x="1959842" y="2282047"/>
            <a:ext cx="213722" cy="6743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rot="21404870">
            <a:off x="2724754" y="5070490"/>
            <a:ext cx="246847" cy="6251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81064" y="6059701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Вентиляционная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решетка + Фильтр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683" y="1131329"/>
            <a:ext cx="167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Вентиляционная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решетка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296519" y="1468109"/>
            <a:ext cx="690675" cy="5510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940886" y="6059701"/>
            <a:ext cx="404108" cy="1233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63055" y="2016417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Клапан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выдоха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357587" y="2307810"/>
            <a:ext cx="219494" cy="1331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8909" y="3416336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Полоса обтюрации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051183" y="3208105"/>
            <a:ext cx="343539" cy="2653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9962" y="5939233"/>
            <a:ext cx="6243638" cy="61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1413" y="0"/>
            <a:ext cx="9905998" cy="119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Физиология дыхания человека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962" y="5074897"/>
            <a:ext cx="3119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ЧД = 12-20 </a:t>
            </a:r>
            <a:r>
              <a:rPr lang="ru-RU" dirty="0" err="1"/>
              <a:t>вд</a:t>
            </a:r>
            <a:r>
              <a:rPr lang="ru-RU" dirty="0"/>
              <a:t>./</a:t>
            </a:r>
            <a:r>
              <a:rPr lang="ru-RU" dirty="0" smtClean="0"/>
              <a:t>мин,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</a:t>
            </a:r>
            <a:r>
              <a:rPr lang="ru-RU" dirty="0" err="1" smtClean="0"/>
              <a:t>вд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ru-RU" dirty="0" smtClean="0">
                <a:sym typeface="Symbol" panose="05050102010706020507" pitchFamily="18" charset="2"/>
              </a:rPr>
              <a:t> </a:t>
            </a:r>
            <a:r>
              <a:rPr lang="ru-RU" dirty="0" smtClean="0"/>
              <a:t>0,5</a:t>
            </a:r>
            <a:r>
              <a:rPr lang="ru-RU" dirty="0"/>
              <a:t> </a:t>
            </a:r>
            <a:r>
              <a:rPr lang="ru-RU" dirty="0" smtClean="0"/>
              <a:t>л/</a:t>
            </a:r>
            <a:r>
              <a:rPr lang="ru-RU" dirty="0" err="1" smtClean="0"/>
              <a:t>вд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63" y="1589547"/>
            <a:ext cx="3119602" cy="33810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962" y="6047388"/>
            <a:ext cx="6243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Производительность УФ рециркулятора</a:t>
            </a:r>
            <a:r>
              <a:rPr lang="en-US" b="1" dirty="0">
                <a:solidFill>
                  <a:schemeClr val="bg2"/>
                </a:solidFill>
              </a:rPr>
              <a:t>:</a:t>
            </a:r>
            <a:r>
              <a:rPr lang="ru-RU" b="1" dirty="0">
                <a:solidFill>
                  <a:schemeClr val="bg2"/>
                </a:solidFill>
              </a:rPr>
              <a:t> до 1 м</a:t>
            </a:r>
            <a:r>
              <a:rPr lang="ru-RU" b="1" baseline="30000" dirty="0">
                <a:solidFill>
                  <a:schemeClr val="bg2"/>
                </a:solidFill>
              </a:rPr>
              <a:t>3</a:t>
            </a:r>
            <a:r>
              <a:rPr lang="ru-RU" b="1" dirty="0">
                <a:solidFill>
                  <a:schemeClr val="bg2"/>
                </a:solidFill>
              </a:rPr>
              <a:t>/ч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9" name="Рисунок 8" descr="Fig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062127"/>
            <a:ext cx="4762500" cy="2435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571874" y="4614202"/>
            <a:ext cx="476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Размеры микрочастиц слюны</a:t>
            </a:r>
            <a:endParaRPr lang="en-US" dirty="0"/>
          </a:p>
        </p:txBody>
      </p:sp>
      <p:pic>
        <p:nvPicPr>
          <p:cNvPr id="1026" name="Picture 2" descr="Чиханье — Википед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6683" y="1706394"/>
            <a:ext cx="3245925" cy="23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0611651" y="3371850"/>
            <a:ext cx="114140" cy="1141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20573769">
            <a:off x="9894806" y="3417491"/>
            <a:ext cx="1866324" cy="1262259"/>
          </a:xfrm>
          <a:prstGeom prst="triangle">
            <a:avLst/>
          </a:prstGeom>
          <a:solidFill>
            <a:srgbClr val="0070C0">
              <a:alpha val="43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ow Coronavirus Spreads through the Air: What We Know So F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10187" y="4337159"/>
            <a:ext cx="1816151" cy="201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21712" y="6102555"/>
            <a:ext cx="4134272" cy="61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1712" y="1589549"/>
            <a:ext cx="3498784" cy="3381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20496" y="1589547"/>
            <a:ext cx="635489" cy="3381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41413" y="0"/>
            <a:ext cx="9905998" cy="119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Эффективность</a:t>
            </a:r>
            <a:r>
              <a:rPr lang="en-US" b="1" dirty="0" smtClean="0"/>
              <a:t> </a:t>
            </a:r>
            <a:r>
              <a:rPr lang="ru-RU" b="1" dirty="0" smtClean="0"/>
              <a:t>УФ рециркулятора</a:t>
            </a:r>
            <a:endParaRPr lang="en-US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21712" y="5074897"/>
            <a:ext cx="4134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Расчетное распределение энергетической облученности на поверхности УФ реактора</a:t>
            </a:r>
            <a:endParaRPr lang="en-US" dirty="0"/>
          </a:p>
        </p:txBody>
      </p:sp>
      <p:pic>
        <p:nvPicPr>
          <p:cNvPr id="4098" name="Picture 2" descr="https://habrastorage.org/r/w1560/webt/yv/aa/0r/yvaa0rj8_5y_z_xpm5is3jpgd0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3" y="1589547"/>
            <a:ext cx="4101847" cy="33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50550" y="6102555"/>
            <a:ext cx="3076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Бактерицидная эффективность</a:t>
            </a:r>
            <a:r>
              <a:rPr lang="en-US" b="1" dirty="0">
                <a:solidFill>
                  <a:schemeClr val="bg2"/>
                </a:solidFill>
              </a:rPr>
              <a:t>: </a:t>
            </a:r>
            <a:r>
              <a:rPr lang="ru-RU" b="1" dirty="0">
                <a:solidFill>
                  <a:schemeClr val="bg2"/>
                </a:solidFill>
              </a:rPr>
              <a:t>99,9</a:t>
            </a:r>
            <a:r>
              <a:rPr lang="ru-RU" b="1" dirty="0" smtClean="0">
                <a:solidFill>
                  <a:schemeClr val="bg2"/>
                </a:solidFill>
              </a:rPr>
              <a:t>%</a:t>
            </a:r>
            <a:r>
              <a:rPr lang="ru-RU" b="1" i="1" dirty="0" smtClean="0">
                <a:solidFill>
                  <a:schemeClr val="bg2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062" y="5074897"/>
            <a:ext cx="410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Кривые бактерицидной эффективности </a:t>
            </a:r>
            <a:r>
              <a:rPr lang="ru-RU" dirty="0" smtClean="0"/>
              <a:t>(</a:t>
            </a:r>
            <a:r>
              <a:rPr lang="ru-RU" dirty="0" smtClean="0">
                <a:hlinkClick r:id="rId6"/>
              </a:rPr>
              <a:t>CIE 155:2003</a:t>
            </a:r>
            <a:r>
              <a:rPr lang="ru-RU" dirty="0"/>
              <a:t>)</a:t>
            </a:r>
            <a:r>
              <a:rPr lang="ru-RU" i="1" dirty="0" smtClean="0">
                <a:solidFill>
                  <a:srgbClr val="111111"/>
                </a:solidFill>
                <a:latin typeface="-apple-system"/>
              </a:rPr>
              <a:t>]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06048" y="6070586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Источник </a:t>
            </a:r>
            <a:r>
              <a:rPr lang="ru-RU" dirty="0" smtClean="0"/>
              <a:t>излучения:</a:t>
            </a:r>
          </a:p>
          <a:p>
            <a:pPr algn="ctr"/>
            <a:r>
              <a:rPr lang="ru-RU" dirty="0" smtClean="0"/>
              <a:t>УФ-С </a:t>
            </a:r>
            <a:r>
              <a:rPr lang="ru-RU" dirty="0"/>
              <a:t>светодиод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2050" name="Picture 2" descr="Купить Лампочки | 500 pcs 275nm 12mW UVC LED Lamp beads for UV disinfection  equipment 265nm 285nm SMD 3535 chip LED Deep violet ultraviolet ligh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9446" y="4257377"/>
            <a:ext cx="1838726" cy="18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3640" y="1589547"/>
            <a:ext cx="2870339" cy="25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abrastorage.org/r/w1560/webt/ov/o1/sa/ovo1sae4prvijjkts9yhrjk-xb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3194" y="1526805"/>
            <a:ext cx="5480739" cy="36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9594" y="0"/>
            <a:ext cx="11675663" cy="119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Риски, связанные с</a:t>
            </a:r>
            <a:br>
              <a:rPr lang="ru-RU" b="1" dirty="0" smtClean="0"/>
            </a:br>
            <a:r>
              <a:rPr lang="ru-RU" b="1" dirty="0" smtClean="0"/>
              <a:t>использованием УФ излучения</a:t>
            </a:r>
            <a:endParaRPr lang="en-US" b="1" dirty="0"/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0" y="1526804"/>
            <a:ext cx="4069501" cy="43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6861" y="5943056"/>
            <a:ext cx="406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Спектральная зависимость генерации и поглощения </a:t>
            </a:r>
            <a:r>
              <a:rPr lang="ru-RU" dirty="0"/>
              <a:t>озона</a:t>
            </a:r>
            <a:endParaRPr lang="en-US" dirty="0"/>
          </a:p>
        </p:txBody>
      </p:sp>
      <p:pic>
        <p:nvPicPr>
          <p:cNvPr id="9" name="Picture 2" descr="https://habrastorage.org/r/w1560/webt/ov/o1/sa/ovo1sae4prvijjkts9yhrjk-xb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3363" y="5164786"/>
            <a:ext cx="3200400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03332" y="5909190"/>
            <a:ext cx="6688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Спектры действия </a:t>
            </a:r>
            <a:r>
              <a:rPr lang="ru-RU" dirty="0" smtClean="0"/>
              <a:t>УФ, </a:t>
            </a:r>
            <a:r>
              <a:rPr lang="ru-RU" dirty="0"/>
              <a:t>вызывающего </a:t>
            </a:r>
            <a:r>
              <a:rPr lang="ru-RU" dirty="0" err="1"/>
              <a:t>фотоконъюнктивит</a:t>
            </a:r>
            <a:r>
              <a:rPr lang="ru-RU" dirty="0"/>
              <a:t> и </a:t>
            </a:r>
            <a:r>
              <a:rPr lang="ru-RU" dirty="0" smtClean="0"/>
              <a:t>фотокератит, а также </a:t>
            </a:r>
            <a:r>
              <a:rPr lang="ru-RU" dirty="0"/>
              <a:t>взвешенная функция актиничной УФ опасности для кожи и </a:t>
            </a:r>
            <a:r>
              <a:rPr lang="ru-RU" dirty="0" smtClean="0"/>
              <a:t>глаз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8011883" y="5721293"/>
            <a:ext cx="4080705" cy="741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\\TSVIRKO2\LabNew\from f\!НИО\Лишик С.И\05.11.2021_Лишик\IMG_20211105_1500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0248" y="1444050"/>
            <a:ext cx="3127153" cy="2130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0248" y="3574140"/>
            <a:ext cx="312715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Эксперимент по определению паразитного выхода УФ излучения из рециркулятора</a:t>
            </a:r>
          </a:p>
          <a:p>
            <a:pPr algn="ctr"/>
            <a:endParaRPr lang="ru-RU" dirty="0"/>
          </a:p>
          <a:p>
            <a:pPr algn="ctr"/>
            <a:r>
              <a:rPr lang="ru-RU" sz="1600" dirty="0" smtClean="0"/>
              <a:t>1 – УФ рециркулятор;</a:t>
            </a:r>
          </a:p>
          <a:p>
            <a:pPr algn="ctr"/>
            <a:r>
              <a:rPr lang="ru-RU" sz="1600" dirty="0" smtClean="0"/>
              <a:t>2 – Измерительная головка;</a:t>
            </a:r>
          </a:p>
          <a:p>
            <a:pPr algn="ctr"/>
            <a:r>
              <a:rPr lang="ru-RU" sz="1600" dirty="0" smtClean="0"/>
              <a:t>3</a:t>
            </a:r>
            <a:r>
              <a:rPr lang="ru-RU" sz="1600" dirty="0"/>
              <a:t> </a:t>
            </a:r>
            <a:r>
              <a:rPr lang="ru-RU" sz="1600" dirty="0" smtClean="0"/>
              <a:t>– Держатель.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1074" y="2758130"/>
            <a:ext cx="3951515" cy="1886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11884" y="1444050"/>
            <a:ext cx="4180115" cy="71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Паразитный </a:t>
            </a:r>
            <a:r>
              <a:rPr lang="ru-RU" dirty="0" smtClean="0"/>
              <a:t>выход УФ</a:t>
            </a:r>
            <a:r>
              <a:rPr lang="en-US" dirty="0" smtClean="0"/>
              <a:t> </a:t>
            </a:r>
            <a:r>
              <a:rPr lang="ru-RU" dirty="0"/>
              <a:t>излучения из </a:t>
            </a:r>
            <a:r>
              <a:rPr lang="ru-RU" dirty="0" smtClean="0"/>
              <a:t>рециркулятора</a:t>
            </a:r>
            <a:r>
              <a:rPr lang="ru-RU" dirty="0"/>
              <a:t>: </a:t>
            </a:r>
            <a:r>
              <a:rPr lang="en-US" dirty="0"/>
              <a:t>&lt; </a:t>
            </a:r>
            <a:r>
              <a:rPr lang="ru-RU" dirty="0" smtClean="0"/>
              <a:t>0,05 мкВт/с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ru-RU" sz="700" baseline="30000" dirty="0"/>
              <a:t>	</a:t>
            </a:r>
            <a:endParaRPr lang="en-US" sz="200" baseline="300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594" y="1444050"/>
            <a:ext cx="3866169" cy="349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59855" y="2341420"/>
            <a:ext cx="2484175" cy="337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9594" y="4973198"/>
            <a:ext cx="3866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Расчетное распределение энергетической облученности на торцах УФ рециркулятора</a:t>
            </a:r>
            <a:endParaRPr lang="en-US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69594" y="0"/>
            <a:ext cx="11675663" cy="119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Паразитный выход </a:t>
            </a:r>
            <a:r>
              <a:rPr lang="ru-RU" b="1" dirty="0"/>
              <a:t>УФ</a:t>
            </a:r>
            <a:r>
              <a:rPr lang="en-US" b="1" dirty="0"/>
              <a:t> </a:t>
            </a:r>
            <a:r>
              <a:rPr lang="ru-RU" b="1" dirty="0"/>
              <a:t>излучения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76478" y="5776651"/>
            <a:ext cx="408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* Группа риска</a:t>
            </a:r>
            <a:r>
              <a:rPr lang="en-US" b="1" dirty="0" smtClean="0">
                <a:solidFill>
                  <a:schemeClr val="bg2"/>
                </a:solidFill>
              </a:rPr>
              <a:t> RG0 (</a:t>
            </a:r>
            <a:r>
              <a:rPr lang="ru-RU" b="1" dirty="0">
                <a:solidFill>
                  <a:schemeClr val="bg2"/>
                </a:solidFill>
              </a:rPr>
              <a:t>Без риска</a:t>
            </a:r>
            <a:r>
              <a:rPr lang="en-US" b="1" dirty="0" smtClean="0">
                <a:solidFill>
                  <a:schemeClr val="bg2"/>
                </a:solidFill>
              </a:rPr>
              <a:t>)</a:t>
            </a: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по ГОСТ </a:t>
            </a:r>
            <a:r>
              <a:rPr lang="en-US" b="1" dirty="0">
                <a:solidFill>
                  <a:schemeClr val="bg2"/>
                </a:solidFill>
              </a:rPr>
              <a:t>IEC 62471-2013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0641" y="23568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</a:t>
            </a:r>
            <a:endParaRPr lang="en-US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08168" y="197752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</a:t>
            </a:r>
            <a:endParaRPr lang="en-US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90537" y="27808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en-US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11883" y="4901638"/>
            <a:ext cx="4080705" cy="671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8061587" y="4926985"/>
            <a:ext cx="408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Максимальное допустимое время воздействия в день </a:t>
            </a:r>
            <a:r>
              <a:rPr lang="en-US" b="1" dirty="0" smtClean="0">
                <a:solidFill>
                  <a:schemeClr val="bg2"/>
                </a:solidFill>
              </a:rPr>
              <a:t>~16</a:t>
            </a:r>
            <a:r>
              <a:rPr lang="ru-RU" b="1" dirty="0" smtClean="0">
                <a:solidFill>
                  <a:schemeClr val="bg2"/>
                </a:solidFill>
              </a:rPr>
              <a:t> ч.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18912" y="6484574"/>
            <a:ext cx="885985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</a:rPr>
              <a:t>Испытания выполнены в </a:t>
            </a:r>
            <a:r>
              <a:rPr lang="ru-RU" sz="1400" dirty="0" smtClean="0">
                <a:ea typeface="Times New Roman" panose="02020603050405020304" pitchFamily="18" charset="0"/>
              </a:rPr>
              <a:t>светотехнической испытательной </a:t>
            </a:r>
            <a:r>
              <a:rPr lang="ru-RU" sz="1400" dirty="0">
                <a:ea typeface="Times New Roman" panose="02020603050405020304" pitchFamily="18" charset="0"/>
              </a:rPr>
              <a:t>лаборатории ЦСОТ НАН Беларуси.</a:t>
            </a:r>
          </a:p>
        </p:txBody>
      </p:sp>
    </p:spTree>
    <p:extLst>
      <p:ext uri="{BB962C8B-B14F-4D97-AF65-F5344CB8AC3E}">
        <p14:creationId xmlns:p14="http://schemas.microsoft.com/office/powerpoint/2010/main" val="41319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19946</TotalTime>
  <Words>241</Words>
  <Application>Microsoft Office PowerPoint</Application>
  <PresentationFormat>Широкоэкранный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Calibri</vt:lpstr>
      <vt:lpstr>Century Gothic</vt:lpstr>
      <vt:lpstr>Symbol</vt:lpstr>
      <vt:lpstr>Times New Roman</vt:lpstr>
      <vt:lpstr>Сетка</vt:lpstr>
      <vt:lpstr>УЛЬТРАФИОЛЕТОВАЯ СВЕТОДИОДНАЯ ЗАЩИТНАЯ МАСКА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 Guard Mask</dc:title>
  <dc:creator>Пользователь Windows</dc:creator>
  <cp:lastModifiedBy>Пользователь Windows</cp:lastModifiedBy>
  <cp:revision>387</cp:revision>
  <dcterms:created xsi:type="dcterms:W3CDTF">2021-09-14T10:34:11Z</dcterms:created>
  <dcterms:modified xsi:type="dcterms:W3CDTF">2021-11-22T12:37:50Z</dcterms:modified>
</cp:coreProperties>
</file>