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0" r:id="rId4"/>
    <p:sldId id="291" r:id="rId5"/>
    <p:sldId id="292" r:id="rId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5367" autoAdjust="0"/>
  </p:normalViewPr>
  <p:slideViewPr>
    <p:cSldViewPr snapToGrid="0">
      <p:cViewPr varScale="1">
        <p:scale>
          <a:sx n="65" d="100"/>
          <a:sy n="65" d="100"/>
        </p:scale>
        <p:origin x="145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3947B-1B2B-4D21-9DD0-DE075644A39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04A2-B9D4-4DF2-B0C0-94592C5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400">
              <a:defRPr/>
            </a:pPr>
            <a:endParaRPr lang="ru-RU" sz="1200" dirty="0" smtClean="0">
              <a:effectLst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effectLst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219" y="2122926"/>
            <a:ext cx="11503742" cy="1342946"/>
          </a:xfrm>
        </p:spPr>
        <p:txBody>
          <a:bodyPr>
            <a:noAutofit/>
          </a:bodyPr>
          <a:lstStyle/>
          <a:p>
            <a:r>
              <a:rPr lang="ru-RU" sz="3600" b="1" dirty="0"/>
              <a:t>Светодиодный светильник - дезинфектор</a:t>
            </a:r>
            <a:br>
              <a:rPr lang="ru-RU" sz="3600" b="1" dirty="0"/>
            </a:br>
            <a:r>
              <a:rPr lang="ru-RU" sz="3600" b="1" dirty="0"/>
              <a:t>помещений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219" y="4218039"/>
            <a:ext cx="11503742" cy="1686371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/>
              </a:rPr>
              <a:t>С. </a:t>
            </a:r>
            <a:r>
              <a:rPr lang="ru-RU" b="1" u="sng" dirty="0" err="1">
                <a:effectLst/>
              </a:rPr>
              <a:t>Лишик</a:t>
            </a:r>
            <a:r>
              <a:rPr lang="ru-RU" b="1" dirty="0">
                <a:effectLst/>
              </a:rPr>
              <a:t>, В. Слепокуров, А. </a:t>
            </a:r>
            <a:r>
              <a:rPr lang="ru-RU" b="1" dirty="0" err="1" smtClean="0">
                <a:effectLst/>
              </a:rPr>
              <a:t>Челяпин</a:t>
            </a:r>
            <a:r>
              <a:rPr lang="ru-RU" b="1" dirty="0">
                <a:effectLst/>
              </a:rPr>
              <a:t>, </a:t>
            </a:r>
            <a:r>
              <a:rPr lang="ru-RU" b="1" dirty="0" err="1" smtClean="0">
                <a:effectLst/>
              </a:rPr>
              <a:t>В.Цвирко</a:t>
            </a:r>
            <a:r>
              <a:rPr lang="ru-RU" b="1" dirty="0" smtClean="0">
                <a:effectLst/>
              </a:rPr>
              <a:t>, Ю</a:t>
            </a:r>
            <a:r>
              <a:rPr lang="ru-RU" b="1" dirty="0">
                <a:effectLst/>
              </a:rPr>
              <a:t>. </a:t>
            </a:r>
            <a:r>
              <a:rPr lang="ru-RU" b="1" dirty="0" smtClean="0">
                <a:effectLst/>
              </a:rPr>
              <a:t>Трофимов</a:t>
            </a:r>
          </a:p>
          <a:p>
            <a:endParaRPr lang="ru-RU" i="1" dirty="0" smtClean="0">
              <a:effectLst/>
            </a:endParaRPr>
          </a:p>
          <a:p>
            <a:r>
              <a:rPr lang="ru-RU" i="1" dirty="0" smtClean="0">
                <a:effectLst/>
              </a:rPr>
              <a:t>Центр </a:t>
            </a:r>
            <a:r>
              <a:rPr lang="ru-RU" i="1" dirty="0">
                <a:effectLst/>
              </a:rPr>
              <a:t>светодиодных и оптоэлектронных технологий НАН Беларуси, Минск, Беларусь, </a:t>
            </a:r>
            <a:r>
              <a:rPr lang="en-US" i="1" dirty="0">
                <a:effectLst/>
              </a:rPr>
              <a:t>sergey</a:t>
            </a:r>
            <a:r>
              <a:rPr lang="ru-RU" i="1" dirty="0">
                <a:effectLst/>
              </a:rPr>
              <a:t>.</a:t>
            </a:r>
            <a:r>
              <a:rPr lang="en-US" i="1" dirty="0">
                <a:effectLst/>
              </a:rPr>
              <a:t>lishik</a:t>
            </a:r>
            <a:r>
              <a:rPr lang="ru-RU" i="1" dirty="0">
                <a:effectLst/>
              </a:rPr>
              <a:t>@</a:t>
            </a:r>
            <a:r>
              <a:rPr lang="en-US" i="1" dirty="0">
                <a:effectLst/>
              </a:rPr>
              <a:t>gmail</a:t>
            </a:r>
            <a:r>
              <a:rPr lang="ru-RU" i="1" dirty="0">
                <a:effectLst/>
              </a:rPr>
              <a:t>.</a:t>
            </a:r>
            <a:r>
              <a:rPr lang="en-US" i="1" dirty="0">
                <a:effectLst/>
              </a:rPr>
              <a:t>com</a:t>
            </a:r>
            <a:endParaRPr lang="en-US" dirty="0">
              <a:effectLst/>
            </a:endParaRPr>
          </a:p>
          <a:p>
            <a:endParaRPr lang="ru-RU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98206" y="1195251"/>
          <a:ext cx="11395587" cy="4667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УФ-С излучение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Видимый свет (405 нм)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Область применения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Периодическая дезинфекция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воздуха и поверхностей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Непрерывная дезинфекция воздуха и открытых поверхностей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Безопасность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Опасно для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effectLst/>
                        </a:rPr>
                        <a:t> человека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Безопасно для человека при определенных условиях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Механизм действия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Фотоповреждение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 ДНК.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Окисление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микробных клеток. 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</a:rPr>
                        <a:t>Противомикробная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а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</a:rPr>
                        <a:t>ктивность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Эффективно против ряда микроорганизмов,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вирус</a:t>
                      </a:r>
                      <a:r>
                        <a:rPr lang="ru-RU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ов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Эффективен против бактерий, грибков, дрожжей и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спор и вирусов (в т.ч.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SARS-COV-2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 *)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Скорость инактивации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Быстрая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Сравнительно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низкая **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Простота использования</a:t>
                      </a:r>
                      <a:endParaRPr lang="ru-RU" sz="1600" dirty="0" smtClean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Помещения должны быть свободны от людей во время использования</a:t>
                      </a:r>
                      <a:endParaRPr lang="ru-RU" sz="1600" dirty="0" smtClean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Может безопасно использоваться во время пребывания людей в помещении</a:t>
                      </a:r>
                      <a:endParaRPr lang="ru-RU" sz="1600" dirty="0" smtClean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Совместимость с полимерами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Большинство полимеров разрушается</a:t>
                      </a:r>
                      <a:endParaRPr lang="ru-RU" sz="1600" dirty="0" smtClean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Материалы более устойчивы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</a:rPr>
                        <a:t>Проницаемость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Не проникает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через пластик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и стекло,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слабо проникает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в воду и ткани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Может проникать через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пластик и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стекло, а также проникать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в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воду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и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</a:rPr>
                        <a:t>ткани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8" marR="3268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6915" y="5934670"/>
            <a:ext cx="11026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* </a:t>
            </a:r>
            <a:r>
              <a:rPr lang="en-US" dirty="0" err="1" smtClean="0"/>
              <a:t>Rathnasinghe</a:t>
            </a:r>
            <a:r>
              <a:rPr lang="en-US" dirty="0" smtClean="0"/>
              <a:t> </a:t>
            </a:r>
            <a:r>
              <a:rPr lang="en-US" dirty="0"/>
              <a:t>R., et al. The </a:t>
            </a:r>
            <a:r>
              <a:rPr lang="en-US" dirty="0" err="1"/>
              <a:t>virucidal</a:t>
            </a:r>
            <a:r>
              <a:rPr lang="en-US" dirty="0"/>
              <a:t> effects of 405 nm visible light on SARS-CoV-2 and influenza A virus. </a:t>
            </a:r>
            <a:r>
              <a:rPr lang="en-US" dirty="0" err="1"/>
              <a:t>Sci</a:t>
            </a:r>
            <a:r>
              <a:rPr lang="en-US" dirty="0"/>
              <a:t> Rep 11, 19470 (2021). </a:t>
            </a:r>
            <a:endParaRPr lang="ru-RU" dirty="0" smtClean="0"/>
          </a:p>
          <a:p>
            <a:pPr algn="just"/>
            <a:r>
              <a:rPr lang="ru-RU" dirty="0" smtClean="0"/>
              <a:t>** Энергетическая облученность 0,035 – </a:t>
            </a:r>
            <a:r>
              <a:rPr lang="en-US" dirty="0" smtClean="0"/>
              <a:t>0</a:t>
            </a:r>
            <a:r>
              <a:rPr lang="ru-RU" dirty="0" smtClean="0"/>
              <a:t>,6</a:t>
            </a:r>
            <a:r>
              <a:rPr lang="en-US" dirty="0" smtClean="0"/>
              <a:t> </a:t>
            </a:r>
            <a:r>
              <a:rPr lang="ru-RU" dirty="0"/>
              <a:t>мВт</a:t>
            </a:r>
            <a:r>
              <a:rPr lang="en-US" dirty="0"/>
              <a:t>/</a:t>
            </a:r>
            <a:r>
              <a:rPr lang="ru-RU" dirty="0"/>
              <a:t>см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1052"/>
            <a:ext cx="12192000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Сравнение подходов к обеззараживанию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57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001" t="33808" r="44419" b="29891"/>
          <a:stretch/>
        </p:blipFill>
        <p:spPr>
          <a:xfrm>
            <a:off x="6813753" y="1538423"/>
            <a:ext cx="5117690" cy="46351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71052"/>
            <a:ext cx="12192000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Светодиодный светильник - дезинфектор</a:t>
            </a:r>
          </a:p>
          <a:p>
            <a:pPr algn="ctr"/>
            <a:r>
              <a:rPr lang="ru-RU" b="1" dirty="0" smtClean="0"/>
              <a:t>помещений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9"/>
          <a:stretch/>
        </p:blipFill>
        <p:spPr>
          <a:xfrm>
            <a:off x="1109292" y="1538424"/>
            <a:ext cx="4465598" cy="124902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1109292" y="2890967"/>
            <a:ext cx="4465598" cy="1302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13753" y="6173535"/>
            <a:ext cx="5117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Спектры </a:t>
            </a:r>
            <a:r>
              <a:rPr lang="ru-RU" dirty="0" smtClean="0"/>
              <a:t>излучения</a:t>
            </a:r>
            <a:r>
              <a:rPr lang="en-US" dirty="0" smtClean="0"/>
              <a:t> </a:t>
            </a:r>
            <a:r>
              <a:rPr lang="ru-RU" dirty="0" smtClean="0"/>
              <a:t>на светодиодах </a:t>
            </a:r>
            <a:r>
              <a:rPr lang="en-US" dirty="0" smtClean="0"/>
              <a:t>405 </a:t>
            </a:r>
            <a:r>
              <a:rPr lang="ru-RU" dirty="0" smtClean="0"/>
              <a:t>нм </a:t>
            </a:r>
            <a:r>
              <a:rPr lang="en-US" dirty="0" smtClean="0"/>
              <a:t>Nichia (red)</a:t>
            </a:r>
            <a:r>
              <a:rPr lang="ru-RU" dirty="0" smtClean="0"/>
              <a:t> и </a:t>
            </a:r>
            <a:r>
              <a:rPr lang="en-US" dirty="0" smtClean="0"/>
              <a:t>Seoul Semiconductor (blue)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84" y="4202698"/>
            <a:ext cx="5481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Фотографии экспериментального образца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984" y="4691125"/>
            <a:ext cx="5098211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180340" algn="ctr">
              <a:lnSpc>
                <a:spcPct val="107000"/>
              </a:lnSpc>
              <a:spcAft>
                <a:spcPts val="0"/>
              </a:spcAft>
            </a:pPr>
            <a:r>
              <a:rPr lang="ru-RU" u="sng" dirty="0"/>
              <a:t>Технические характеристики:</a:t>
            </a:r>
          </a:p>
          <a:p>
            <a:pPr marL="285750" marR="381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Напряжение </a:t>
            </a:r>
            <a:r>
              <a:rPr lang="ru-RU" dirty="0"/>
              <a:t>питания 230 В (50 Гц);</a:t>
            </a:r>
          </a:p>
          <a:p>
            <a:pPr marL="285750" marR="381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Потребляемая </a:t>
            </a:r>
            <a:r>
              <a:rPr lang="ru-RU" dirty="0"/>
              <a:t>мощность 48 Вт;</a:t>
            </a:r>
          </a:p>
          <a:p>
            <a:pPr marL="285750" marR="381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Световой </a:t>
            </a:r>
            <a:r>
              <a:rPr lang="ru-RU" dirty="0"/>
              <a:t>поток 1200 лм;</a:t>
            </a:r>
          </a:p>
          <a:p>
            <a:pPr marL="285750" marR="381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Коэффициент </a:t>
            </a:r>
            <a:r>
              <a:rPr lang="ru-RU" dirty="0"/>
              <a:t>мощности 0,936;</a:t>
            </a:r>
          </a:p>
          <a:p>
            <a:pPr marL="285750" marR="381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Светоотдача </a:t>
            </a:r>
            <a:r>
              <a:rPr lang="ru-RU" dirty="0"/>
              <a:t>25 лм/Вт;</a:t>
            </a:r>
          </a:p>
          <a:p>
            <a:pPr marL="285750" marR="381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Габаритные </a:t>
            </a:r>
            <a:r>
              <a:rPr lang="ru-RU" dirty="0"/>
              <a:t>размеры 670х134х70 мм</a:t>
            </a:r>
            <a:r>
              <a:rPr lang="ru-RU" baseline="30000" dirty="0"/>
              <a:t>3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 b="6969"/>
          <a:stretch/>
        </p:blipFill>
        <p:spPr bwMode="auto">
          <a:xfrm>
            <a:off x="9079471" y="1579237"/>
            <a:ext cx="2851974" cy="2623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079471" y="4116513"/>
            <a:ext cx="2851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КСС светильника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71052"/>
            <a:ext cx="12192000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Моделирование освещенности в помещении с использованием светильников-дезинфекторов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"/>
          <a:stretch/>
        </p:blipFill>
        <p:spPr>
          <a:xfrm>
            <a:off x="0" y="1257299"/>
            <a:ext cx="12192000" cy="5162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40" y="5946102"/>
            <a:ext cx="7338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lang="en-US" dirty="0" err="1" smtClean="0">
                <a:solidFill>
                  <a:schemeClr val="bg1"/>
                </a:solidFill>
              </a:rPr>
              <a:t>азмер</a:t>
            </a:r>
            <a:r>
              <a:rPr lang="ru-RU" dirty="0" smtClean="0">
                <a:solidFill>
                  <a:schemeClr val="bg1"/>
                </a:solidFill>
              </a:rPr>
              <a:t>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помещения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6 м </a:t>
            </a:r>
            <a:r>
              <a:rPr lang="en-US" dirty="0" smtClean="0">
                <a:solidFill>
                  <a:schemeClr val="bg1"/>
                </a:solidFill>
              </a:rPr>
              <a:t>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4 м</a:t>
            </a:r>
            <a:r>
              <a:rPr lang="en-US" dirty="0">
                <a:solidFill>
                  <a:schemeClr val="bg1"/>
                </a:solidFill>
              </a:rPr>
              <a:t> 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2,7 м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Освещенность на уровне стола (0,7 м): </a:t>
            </a:r>
            <a:r>
              <a:rPr lang="en-US" b="1" dirty="0" smtClean="0">
                <a:solidFill>
                  <a:schemeClr val="bg1"/>
                </a:solidFill>
              </a:rPr>
              <a:t>~200 </a:t>
            </a:r>
            <a:r>
              <a:rPr lang="ru-RU" b="1" dirty="0" err="1" smtClean="0">
                <a:solidFill>
                  <a:schemeClr val="bg1"/>
                </a:solidFill>
              </a:rPr>
              <a:t>лк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Энергетическая освещенность (УФА) </a:t>
            </a:r>
            <a:r>
              <a:rPr lang="ru-RU" dirty="0">
                <a:solidFill>
                  <a:schemeClr val="bg1"/>
                </a:solidFill>
              </a:rPr>
              <a:t>– 0,68 </a:t>
            </a:r>
            <a:r>
              <a:rPr lang="ru-RU" dirty="0" smtClean="0">
                <a:solidFill>
                  <a:schemeClr val="bg1"/>
                </a:solidFill>
              </a:rPr>
              <a:t>Вт/м</a:t>
            </a:r>
            <a:r>
              <a:rPr lang="ru-RU" baseline="30000" dirty="0" smtClean="0">
                <a:solidFill>
                  <a:schemeClr val="bg1"/>
                </a:solidFill>
              </a:rPr>
              <a:t>2</a:t>
            </a:r>
            <a:endParaRPr lang="ru-RU" baseline="30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6994" y="6002119"/>
            <a:ext cx="5084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Энергетическая освещенность в диапазоне 380-420 </a:t>
            </a:r>
            <a:r>
              <a:rPr lang="ru-RU" b="1" dirty="0">
                <a:solidFill>
                  <a:schemeClr val="bg1"/>
                </a:solidFill>
              </a:rPr>
              <a:t>нм: </a:t>
            </a:r>
            <a:r>
              <a:rPr lang="en-US" b="1" dirty="0" smtClean="0">
                <a:solidFill>
                  <a:schemeClr val="bg1"/>
                </a:solidFill>
              </a:rPr>
              <a:t>0,0482 </a:t>
            </a:r>
            <a:r>
              <a:rPr lang="ru-RU" b="1" dirty="0" smtClean="0">
                <a:solidFill>
                  <a:schemeClr val="bg1"/>
                </a:solidFill>
              </a:rPr>
              <a:t>мВ</a:t>
            </a:r>
            <a:r>
              <a:rPr lang="en-US" b="1" dirty="0" smtClean="0">
                <a:solidFill>
                  <a:schemeClr val="bg1"/>
                </a:solidFill>
              </a:rPr>
              <a:t>т/</a:t>
            </a:r>
            <a:r>
              <a:rPr lang="ru-RU" b="1" dirty="0" smtClean="0">
                <a:solidFill>
                  <a:schemeClr val="bg1"/>
                </a:solidFill>
              </a:rPr>
              <a:t>с</a:t>
            </a:r>
            <a:r>
              <a:rPr lang="en-US" b="1" dirty="0" smtClean="0">
                <a:solidFill>
                  <a:schemeClr val="bg1"/>
                </a:solidFill>
              </a:rPr>
              <a:t>м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ru-RU" b="1" baseline="30000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Расчетное время </a:t>
            </a:r>
            <a:r>
              <a:rPr lang="ru-RU" b="1" dirty="0">
                <a:solidFill>
                  <a:schemeClr val="bg1"/>
                </a:solidFill>
              </a:rPr>
              <a:t>обеззараживания: </a:t>
            </a:r>
            <a:r>
              <a:rPr lang="ru-RU" b="1" dirty="0" smtClean="0">
                <a:solidFill>
                  <a:schemeClr val="bg1"/>
                </a:solidFill>
              </a:rPr>
              <a:t>17 ч.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064" y="250722"/>
            <a:ext cx="11788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оценки </a:t>
            </a:r>
            <a:r>
              <a:rPr lang="ru-RU" sz="3000" b="1" cap="all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Фотобиологической </a:t>
            </a:r>
            <a:r>
              <a:rPr lang="ru-RU" sz="30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безопасности согласно </a:t>
            </a:r>
            <a:r>
              <a:rPr lang="en-US" sz="3000" b="1" cap="all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ГОСТ </a:t>
            </a:r>
            <a:r>
              <a:rPr lang="en-US" sz="30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IEC 62471-2013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929" t="26845" r="11371" b="21325"/>
          <a:stretch/>
        </p:blipFill>
        <p:spPr>
          <a:xfrm>
            <a:off x="172065" y="1504843"/>
            <a:ext cx="5727291" cy="2361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881" t="20202" r="11519" b="28064"/>
          <a:stretch/>
        </p:blipFill>
        <p:spPr>
          <a:xfrm>
            <a:off x="167172" y="4028773"/>
            <a:ext cx="5732184" cy="2362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718" t="26627" r="11397" b="19153"/>
          <a:stretch/>
        </p:blipFill>
        <p:spPr>
          <a:xfrm>
            <a:off x="6258873" y="1504843"/>
            <a:ext cx="5739302" cy="246936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913298" y="3174840"/>
            <a:ext cx="1249680" cy="365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9026269" y="3595418"/>
            <a:ext cx="12496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2913298" y="6025713"/>
            <a:ext cx="1249680" cy="365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6447096" y="4634444"/>
            <a:ext cx="536285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/>
              <a:t>Заключение</a:t>
            </a:r>
            <a:r>
              <a:rPr lang="ru-RU" dirty="0"/>
              <a:t>: </a:t>
            </a:r>
            <a:r>
              <a:rPr lang="ru-RU" dirty="0" smtClean="0"/>
              <a:t>на расстоянии 200 мм светильник </a:t>
            </a:r>
            <a:r>
              <a:rPr lang="ru-RU" dirty="0" smtClean="0"/>
              <a:t>может </a:t>
            </a:r>
            <a:r>
              <a:rPr lang="ru-RU" dirty="0"/>
              <a:t>быть классифицирован как источник излучения со средней группой риска </a:t>
            </a:r>
            <a:r>
              <a:rPr lang="en-US" dirty="0"/>
              <a:t>RG</a:t>
            </a:r>
            <a:r>
              <a:rPr lang="ru-RU" dirty="0"/>
              <a:t>2 согласно ГОСТ IEC 62471-2013</a:t>
            </a:r>
            <a:r>
              <a:rPr lang="ru-RU" dirty="0" smtClean="0"/>
              <a:t>.</a:t>
            </a:r>
          </a:p>
          <a:p>
            <a:pPr marR="3810" indent="180340" algn="just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667" y="6434668"/>
            <a:ext cx="120276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* Испытания </a:t>
            </a:r>
            <a:r>
              <a:rPr lang="ru-RU" dirty="0">
                <a:ea typeface="Times New Roman" panose="02020603050405020304" pitchFamily="18" charset="0"/>
              </a:rPr>
              <a:t>выполнены в светотехнической испытательной лаборатории ЦСОТ НАН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18858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18563</TotalTime>
  <Words>380</Words>
  <Application>Microsoft Office PowerPoint</Application>
  <PresentationFormat>Широкоэкранный</PresentationFormat>
  <Paragraphs>59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</vt:lpstr>
      <vt:lpstr>Сетка</vt:lpstr>
      <vt:lpstr>Светодиодный светильник - дезинфектор помещений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Guard Mask</dc:title>
  <dc:creator>Пользователь Windows</dc:creator>
  <cp:lastModifiedBy>Пользователь Windows</cp:lastModifiedBy>
  <cp:revision>402</cp:revision>
  <cp:lastPrinted>2021-11-22T13:50:35Z</cp:lastPrinted>
  <dcterms:created xsi:type="dcterms:W3CDTF">2021-09-14T10:34:11Z</dcterms:created>
  <dcterms:modified xsi:type="dcterms:W3CDTF">2021-11-23T06:36:48Z</dcterms:modified>
</cp:coreProperties>
</file>